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8" r:id="rId2"/>
    <p:sldId id="286" r:id="rId3"/>
    <p:sldId id="369" r:id="rId4"/>
    <p:sldId id="394" r:id="rId5"/>
    <p:sldId id="371" r:id="rId6"/>
    <p:sldId id="370" r:id="rId7"/>
    <p:sldId id="372" r:id="rId8"/>
    <p:sldId id="373" r:id="rId9"/>
    <p:sldId id="379" r:id="rId10"/>
    <p:sldId id="380" r:id="rId11"/>
    <p:sldId id="381" r:id="rId12"/>
    <p:sldId id="382" r:id="rId13"/>
    <p:sldId id="383" r:id="rId14"/>
    <p:sldId id="392" r:id="rId15"/>
    <p:sldId id="386" r:id="rId16"/>
    <p:sldId id="384" r:id="rId17"/>
    <p:sldId id="385" r:id="rId18"/>
    <p:sldId id="393" r:id="rId19"/>
    <p:sldId id="387" r:id="rId20"/>
    <p:sldId id="388" r:id="rId21"/>
    <p:sldId id="390" r:id="rId22"/>
    <p:sldId id="389" r:id="rId23"/>
    <p:sldId id="391"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3229"/>
    <a:srgbClr val="FF3300"/>
    <a:srgbClr val="FF6600"/>
    <a:srgbClr val="06120F"/>
    <a:srgbClr val="00CCFF"/>
    <a:srgbClr val="FF00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17" autoAdjust="0"/>
  </p:normalViewPr>
  <p:slideViewPr>
    <p:cSldViewPr>
      <p:cViewPr varScale="1">
        <p:scale>
          <a:sx n="108" d="100"/>
          <a:sy n="108" d="100"/>
        </p:scale>
        <p:origin x="-170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66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2AE6A4D-840B-4589-9D80-CFEADDD6EAB6}" type="datetimeFigureOut">
              <a:rPr lang="zh-CN" altLang="en-US" smtClean="0"/>
              <a:pPr/>
              <a:t>2019/1/4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029B4C-9BC0-4D08-93BC-3CA5B2F7F71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DB310E-ADE5-41D4-99C1-6EA453F47724}" type="datetimeFigureOut">
              <a:rPr lang="zh-CN" altLang="en-US" smtClean="0"/>
              <a:pPr/>
              <a:t>2019/1/4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35C677-C020-4762-992E-51FF59A8061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CCDD49-04B6-4B6F-896E-44F9BE725636}" type="datetimeFigureOut">
              <a:rPr lang="zh-CN" altLang="en-US" smtClean="0"/>
              <a:pPr/>
              <a:t>2019/1/4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F567CD-4398-490F-8025-FCF1B123C83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CCDD49-04B6-4B6F-896E-44F9BE725636}" type="datetimeFigureOut">
              <a:rPr lang="zh-CN" altLang="en-US" smtClean="0"/>
              <a:pPr/>
              <a:t>2019/1/4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F567CD-4398-490F-8025-FCF1B123C836}" type="slidenum">
              <a:rPr lang="zh-CN" altLang="en-US" smtClean="0"/>
              <a:pPr/>
              <a:t>‹#›</a:t>
            </a:fld>
            <a:endParaRPr lang="zh-CN" altLang="en-US"/>
          </a:p>
        </p:txBody>
      </p:sp>
      <p:sp>
        <p:nvSpPr>
          <p:cNvPr id="7" name="TextBox 6"/>
          <p:cNvSpPr txBox="1"/>
          <p:nvPr userDrawn="1"/>
        </p:nvSpPr>
        <p:spPr>
          <a:xfrm>
            <a:off x="1187624" y="6415444"/>
            <a:ext cx="1726755" cy="253916"/>
          </a:xfrm>
          <a:prstGeom prst="rect">
            <a:avLst/>
          </a:prstGeom>
          <a:noFill/>
        </p:spPr>
        <p:txBody>
          <a:bodyPr wrap="none" rtlCol="0">
            <a:spAutoFit/>
          </a:bodyPr>
          <a:lstStyle/>
          <a:p>
            <a:r>
              <a:rPr lang="zh-CN" altLang="en-US" sz="1000" b="1" spc="300" dirty="0" smtClean="0">
                <a:solidFill>
                  <a:schemeClr val="bg1">
                    <a:lumMod val="50000"/>
                  </a:schemeClr>
                </a:solidFill>
                <a:latin typeface="微软雅黑" pitchFamily="34" charset="-122"/>
                <a:ea typeface="微软雅黑" pitchFamily="34" charset="-122"/>
              </a:rPr>
              <a:t>传漾智能  直达受众</a:t>
            </a:r>
            <a:endParaRPr lang="zh-CN" altLang="en-US" sz="1000" b="1" spc="300" dirty="0">
              <a:solidFill>
                <a:schemeClr val="bg1">
                  <a:lumMod val="50000"/>
                </a:schemeClr>
              </a:solidFill>
              <a:latin typeface="微软雅黑" pitchFamily="34" charset="-122"/>
              <a:ea typeface="微软雅黑" pitchFamily="34" charset="-122"/>
            </a:endParaRPr>
          </a:p>
        </p:txBody>
      </p:sp>
      <p:sp>
        <p:nvSpPr>
          <p:cNvPr id="8" name="TextBox 7"/>
          <p:cNvSpPr txBox="1"/>
          <p:nvPr userDrawn="1"/>
        </p:nvSpPr>
        <p:spPr>
          <a:xfrm>
            <a:off x="7020272" y="6423138"/>
            <a:ext cx="1813317" cy="246221"/>
          </a:xfrm>
          <a:prstGeom prst="rect">
            <a:avLst/>
          </a:prstGeom>
          <a:noFill/>
        </p:spPr>
        <p:txBody>
          <a:bodyPr wrap="none" rtlCol="0">
            <a:spAutoFit/>
          </a:bodyPr>
          <a:lstStyle/>
          <a:p>
            <a:r>
              <a:rPr lang="zh-CN" altLang="en-US" sz="1000" b="1" dirty="0" smtClean="0">
                <a:solidFill>
                  <a:srgbClr val="FF3300"/>
                </a:solidFill>
                <a:latin typeface="微软雅黑" pitchFamily="34" charset="-122"/>
                <a:ea typeface="微软雅黑" pitchFamily="34" charset="-122"/>
              </a:rPr>
              <a:t>上海</a:t>
            </a:r>
            <a:r>
              <a:rPr lang="zh-CN" altLang="en-US" sz="1000" b="1" dirty="0" smtClean="0">
                <a:solidFill>
                  <a:schemeClr val="bg1">
                    <a:lumMod val="65000"/>
                  </a:schemeClr>
                </a:solidFill>
                <a:latin typeface="微软雅黑" pitchFamily="34" charset="-122"/>
                <a:ea typeface="微软雅黑" pitchFamily="34" charset="-122"/>
              </a:rPr>
              <a:t>   </a:t>
            </a:r>
            <a:r>
              <a:rPr lang="zh-CN" altLang="en-US" sz="1000" b="1" dirty="0" smtClean="0">
                <a:solidFill>
                  <a:schemeClr val="bg1">
                    <a:lumMod val="50000"/>
                  </a:schemeClr>
                </a:solidFill>
                <a:latin typeface="微软雅黑" pitchFamily="34" charset="-122"/>
                <a:ea typeface="微软雅黑" pitchFamily="34" charset="-122"/>
              </a:rPr>
              <a:t>北京  广州  台北  成都</a:t>
            </a:r>
            <a:endParaRPr lang="zh-CN" altLang="en-US" sz="1000" b="1" dirty="0">
              <a:solidFill>
                <a:schemeClr val="bg1">
                  <a:lumMod val="50000"/>
                </a:schemeClr>
              </a:solidFill>
              <a:latin typeface="微软雅黑" pitchFamily="34" charset="-122"/>
              <a:ea typeface="微软雅黑" pitchFamily="34" charset="-122"/>
            </a:endParaRPr>
          </a:p>
        </p:txBody>
      </p:sp>
      <p:pic>
        <p:nvPicPr>
          <p:cNvPr id="9" name="图片 8" descr="传漾中文logo_cs.png"/>
          <p:cNvPicPr>
            <a:picLocks noChangeAspect="1"/>
          </p:cNvPicPr>
          <p:nvPr userDrawn="1"/>
        </p:nvPicPr>
        <p:blipFill>
          <a:blip r:embed="rId13" cstate="print"/>
          <a:stretch>
            <a:fillRect/>
          </a:stretch>
        </p:blipFill>
        <p:spPr>
          <a:xfrm>
            <a:off x="179512" y="6309320"/>
            <a:ext cx="852301" cy="432048"/>
          </a:xfrm>
          <a:prstGeom prst="rect">
            <a:avLst/>
          </a:prstGeom>
          <a:effectLst>
            <a:innerShdw blurRad="63500" dist="50800" dir="13500000">
              <a:prstClr val="black">
                <a:alpha val="50000"/>
              </a:prstClr>
            </a:innerShdw>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6" name="TextBox 5"/>
          <p:cNvSpPr txBox="1"/>
          <p:nvPr/>
        </p:nvSpPr>
        <p:spPr>
          <a:xfrm>
            <a:off x="1211199" y="5888305"/>
            <a:ext cx="6961201" cy="276999"/>
          </a:xfrm>
          <a:prstGeom prst="rect">
            <a:avLst/>
          </a:prstGeom>
          <a:noFill/>
        </p:spPr>
        <p:txBody>
          <a:bodyPr wrap="none" rtlCol="0">
            <a:spAutoFit/>
          </a:bodyPr>
          <a:lstStyle/>
          <a:p>
            <a:r>
              <a:rPr lang="en-US" altLang="zh-CN" sz="1200" dirty="0" smtClean="0">
                <a:solidFill>
                  <a:srgbClr val="FF3300"/>
                </a:solidFill>
                <a:latin typeface="微软雅黑" pitchFamily="34" charset="-122"/>
                <a:ea typeface="微软雅黑" pitchFamily="34" charset="-122"/>
              </a:rPr>
              <a:t>Shanghai Small and Micro Enterprises Policy Financing Guarantee Fund Management Center</a:t>
            </a:r>
            <a:endParaRPr lang="zh-CN" altLang="en-US" sz="1200" dirty="0">
              <a:solidFill>
                <a:srgbClr val="FF3300"/>
              </a:solidFill>
              <a:latin typeface="微软雅黑" pitchFamily="34" charset="-122"/>
              <a:ea typeface="微软雅黑" pitchFamily="34" charset="-122"/>
            </a:endParaRPr>
          </a:p>
        </p:txBody>
      </p:sp>
      <p:sp>
        <p:nvSpPr>
          <p:cNvPr id="7" name="TextBox 6"/>
          <p:cNvSpPr txBox="1"/>
          <p:nvPr/>
        </p:nvSpPr>
        <p:spPr>
          <a:xfrm>
            <a:off x="755576" y="2492896"/>
            <a:ext cx="7704856" cy="646331"/>
          </a:xfrm>
          <a:prstGeom prst="rect">
            <a:avLst/>
          </a:prstGeom>
          <a:noFill/>
        </p:spPr>
        <p:txBody>
          <a:bodyPr wrap="square" rtlCol="0">
            <a:spAutoFit/>
          </a:bodyPr>
          <a:lstStyle/>
          <a:p>
            <a:pPr algn="ctr"/>
            <a:r>
              <a:rPr lang="zh-CN" altLang="zh-CN" sz="3600" b="1" dirty="0" smtClean="0">
                <a:solidFill>
                  <a:schemeClr val="bg1"/>
                </a:solidFill>
                <a:latin typeface="华文隶书" pitchFamily="2" charset="-122"/>
                <a:ea typeface="华文隶书" pitchFamily="2" charset="-122"/>
              </a:rPr>
              <a:t>上海中小微企业政策性融资担保基金</a:t>
            </a:r>
            <a:endParaRPr lang="zh-CN" altLang="en-US" sz="3600" dirty="0">
              <a:solidFill>
                <a:schemeClr val="bg1"/>
              </a:solidFill>
              <a:latin typeface="华文隶书" pitchFamily="2" charset="-122"/>
              <a:ea typeface="华文隶书" pitchFamily="2" charset="-122"/>
            </a:endParaRPr>
          </a:p>
        </p:txBody>
      </p:sp>
      <p:sp>
        <p:nvSpPr>
          <p:cNvPr id="8" name="TextBox 7"/>
          <p:cNvSpPr txBox="1"/>
          <p:nvPr/>
        </p:nvSpPr>
        <p:spPr>
          <a:xfrm>
            <a:off x="1979712" y="5579948"/>
            <a:ext cx="5328592" cy="338554"/>
          </a:xfrm>
          <a:prstGeom prst="rect">
            <a:avLst/>
          </a:prstGeom>
          <a:noFill/>
        </p:spPr>
        <p:txBody>
          <a:bodyPr wrap="square" rtlCol="0">
            <a:spAutoFit/>
          </a:bodyPr>
          <a:lstStyle/>
          <a:p>
            <a:pPr algn="ctr"/>
            <a:r>
              <a:rPr lang="zh-CN" altLang="zh-CN" sz="1600" dirty="0" smtClean="0">
                <a:solidFill>
                  <a:srgbClr val="FF3300"/>
                </a:solidFill>
                <a:latin typeface="微软雅黑" pitchFamily="34" charset="-122"/>
                <a:ea typeface="微软雅黑" pitchFamily="34" charset="-122"/>
              </a:rPr>
              <a:t>上海市中小微企业政策性融资担保基金管理中心</a:t>
            </a:r>
            <a:endParaRPr lang="zh-CN" altLang="en-US" sz="1600" dirty="0" smtClean="0">
              <a:solidFill>
                <a:srgbClr val="FF33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4aee12f5c.jpg"/>
          <p:cNvPicPr>
            <a:picLocks noChangeAspect="1"/>
          </p:cNvPicPr>
          <p:nvPr/>
        </p:nvPicPr>
        <p:blipFill>
          <a:blip r:embed="rId2" cstate="print"/>
          <a:srcRect t="10852" r="4919" b="4873"/>
          <a:stretch>
            <a:fillRect/>
          </a:stretch>
        </p:blipFill>
        <p:spPr>
          <a:xfrm>
            <a:off x="7020272" y="5625316"/>
            <a:ext cx="2088232" cy="1232684"/>
          </a:xfrm>
          <a:prstGeom prst="rect">
            <a:avLst/>
          </a:prstGeom>
        </p:spPr>
      </p:pic>
      <p:pic>
        <p:nvPicPr>
          <p:cNvPr id="8" name="图片 3" descr="91300381.jpg"/>
          <p:cNvPicPr>
            <a:picLocks noChangeAspect="1"/>
          </p:cNvPicPr>
          <p:nvPr/>
        </p:nvPicPr>
        <p:blipFill>
          <a:blip r:embed="rId3" cstate="print"/>
          <a:srcRect l="16092" t="7880" r="16092" b="2315"/>
          <a:stretch>
            <a:fillRect/>
          </a:stretch>
        </p:blipFill>
        <p:spPr bwMode="auto">
          <a:xfrm>
            <a:off x="-108520" y="1124744"/>
            <a:ext cx="4716016" cy="5683522"/>
          </a:xfrm>
          <a:prstGeom prst="rect">
            <a:avLst/>
          </a:prstGeom>
          <a:noFill/>
          <a:ln w="9525">
            <a:noFill/>
            <a:miter lim="800000"/>
            <a:headEnd/>
            <a:tailEnd/>
          </a:ln>
        </p:spPr>
      </p:pic>
      <p:sp>
        <p:nvSpPr>
          <p:cNvPr id="9" name="TextBox 2"/>
          <p:cNvSpPr txBox="1">
            <a:spLocks noChangeArrowheads="1"/>
          </p:cNvSpPr>
          <p:nvPr/>
        </p:nvSpPr>
        <p:spPr bwMode="auto">
          <a:xfrm>
            <a:off x="349144" y="1205458"/>
            <a:ext cx="3826304" cy="3231654"/>
          </a:xfrm>
          <a:prstGeom prst="rect">
            <a:avLst/>
          </a:prstGeom>
          <a:noFill/>
          <a:ln w="9525">
            <a:noFill/>
            <a:miter lim="800000"/>
            <a:headEnd/>
            <a:tailEnd/>
          </a:ln>
        </p:spPr>
        <p:txBody>
          <a:bodyPr wrap="square">
            <a:spAutoFit/>
          </a:bodyPr>
          <a:lstStyle/>
          <a:p>
            <a:pPr>
              <a:buFont typeface="Wingdings" pitchFamily="2" charset="2"/>
              <a:buChar char="Ø"/>
            </a:pPr>
            <a:r>
              <a:rPr lang="zh-CN" altLang="en-US" sz="1400" b="1" dirty="0" smtClean="0">
                <a:effectLst>
                  <a:outerShdw blurRad="38100" dist="38100" dir="2700000" algn="tl">
                    <a:srgbClr val="000000">
                      <a:alpha val="43137"/>
                    </a:srgbClr>
                  </a:outerShdw>
                </a:effectLst>
                <a:latin typeface="微软雅黑"/>
                <a:ea typeface="微软雅黑"/>
                <a:cs typeface="微软雅黑"/>
              </a:rPr>
              <a:t> 业务品种、期限：</a:t>
            </a:r>
            <a:endParaRPr lang="en-US" altLang="zh-CN" sz="1400" b="1" dirty="0" smtClean="0">
              <a:effectLst>
                <a:outerShdw blurRad="38100" dist="38100" dir="2700000" algn="tl">
                  <a:srgbClr val="000000">
                    <a:alpha val="43137"/>
                  </a:srgbClr>
                </a:outerShdw>
              </a:effectLst>
              <a:latin typeface="微软雅黑"/>
              <a:ea typeface="微软雅黑"/>
              <a:cs typeface="微软雅黑"/>
            </a:endParaRPr>
          </a:p>
          <a:p>
            <a:pPr>
              <a:spcBef>
                <a:spcPts val="600"/>
              </a:spcBef>
              <a:buFont typeface="Wingdings" pitchFamily="2" charset="2"/>
              <a:buChar char="l"/>
            </a:pPr>
            <a:r>
              <a:rPr lang="en-US" altLang="zh-CN" sz="1100" b="1" dirty="0" smtClean="0">
                <a:latin typeface="微软雅黑"/>
                <a:ea typeface="微软雅黑"/>
                <a:cs typeface="微软雅黑"/>
              </a:rPr>
              <a:t> </a:t>
            </a:r>
            <a:r>
              <a:rPr lang="zh-CN" altLang="zh-CN" sz="1100" b="1" dirty="0" smtClean="0">
                <a:latin typeface="微软雅黑"/>
                <a:ea typeface="微软雅黑"/>
                <a:cs typeface="微软雅黑"/>
              </a:rPr>
              <a:t>一般流动资金贷款：</a:t>
            </a:r>
            <a:r>
              <a:rPr lang="zh-CN" altLang="zh-CN" sz="1100" b="1" dirty="0" smtClean="0">
                <a:solidFill>
                  <a:srgbClr val="FF0000"/>
                </a:solidFill>
                <a:latin typeface="微软雅黑"/>
                <a:ea typeface="微软雅黑"/>
                <a:cs typeface="微软雅黑"/>
              </a:rPr>
              <a:t>贷款期限最长不超</a:t>
            </a:r>
            <a:r>
              <a:rPr lang="zh-CN" altLang="zh-CN" sz="1100" b="1" dirty="0" smtClean="0">
                <a:solidFill>
                  <a:srgbClr val="FF0000"/>
                </a:solidFill>
                <a:latin typeface="微软雅黑"/>
                <a:ea typeface="微软雅黑"/>
                <a:cs typeface="微软雅黑"/>
              </a:rPr>
              <a:t>过</a:t>
            </a:r>
            <a:r>
              <a:rPr lang="en-US" altLang="zh-CN" sz="1100" b="1" dirty="0" smtClean="0">
                <a:solidFill>
                  <a:srgbClr val="FF0000"/>
                </a:solidFill>
                <a:latin typeface="微软雅黑"/>
                <a:ea typeface="微软雅黑"/>
                <a:cs typeface="微软雅黑"/>
              </a:rPr>
              <a:t>3</a:t>
            </a:r>
            <a:r>
              <a:rPr lang="zh-CN" altLang="zh-CN" sz="1100" b="1" dirty="0" smtClean="0">
                <a:solidFill>
                  <a:srgbClr val="FF0000"/>
                </a:solidFill>
                <a:latin typeface="微软雅黑"/>
                <a:ea typeface="微软雅黑"/>
                <a:cs typeface="微软雅黑"/>
              </a:rPr>
              <a:t>年</a:t>
            </a:r>
            <a:endParaRPr lang="zh-CN" altLang="zh-CN" sz="1100" b="1" dirty="0" smtClean="0">
              <a:latin typeface="微软雅黑"/>
              <a:ea typeface="微软雅黑"/>
              <a:cs typeface="微软雅黑"/>
            </a:endParaRPr>
          </a:p>
          <a:p>
            <a:pPr>
              <a:spcBef>
                <a:spcPts val="600"/>
              </a:spcBef>
              <a:buFont typeface="Wingdings" pitchFamily="2" charset="2"/>
              <a:buChar char="l"/>
            </a:pPr>
            <a:r>
              <a:rPr lang="en-US" altLang="zh-CN" sz="1100" b="1" dirty="0" smtClean="0">
                <a:latin typeface="微软雅黑"/>
                <a:ea typeface="微软雅黑"/>
                <a:cs typeface="微软雅黑"/>
              </a:rPr>
              <a:t> </a:t>
            </a:r>
            <a:r>
              <a:rPr lang="zh-CN" altLang="zh-CN" sz="1100" b="1" dirty="0" smtClean="0">
                <a:latin typeface="微软雅黑"/>
                <a:ea typeface="微软雅黑"/>
                <a:cs typeface="微软雅黑"/>
              </a:rPr>
              <a:t>最高额循环流动资金贷款：授信额度有效期最长不超</a:t>
            </a:r>
            <a:r>
              <a:rPr lang="zh-CN" altLang="zh-CN" sz="1100" b="1" dirty="0" smtClean="0">
                <a:latin typeface="微软雅黑"/>
                <a:ea typeface="微软雅黑"/>
                <a:cs typeface="微软雅黑"/>
              </a:rPr>
              <a:t>过</a:t>
            </a:r>
            <a:r>
              <a:rPr lang="en-US" altLang="zh-CN" sz="1100" b="1" dirty="0" smtClean="0">
                <a:latin typeface="微软雅黑"/>
                <a:ea typeface="微软雅黑"/>
                <a:cs typeface="微软雅黑"/>
              </a:rPr>
              <a:t>1</a:t>
            </a:r>
            <a:r>
              <a:rPr lang="zh-CN" altLang="zh-CN" sz="1100" b="1" dirty="0" smtClean="0">
                <a:latin typeface="微软雅黑"/>
                <a:ea typeface="微软雅黑"/>
                <a:cs typeface="微软雅黑"/>
              </a:rPr>
              <a:t>年</a:t>
            </a:r>
            <a:r>
              <a:rPr lang="zh-CN" altLang="zh-CN" sz="1100" b="1" dirty="0" smtClean="0">
                <a:latin typeface="微软雅黑"/>
                <a:ea typeface="微软雅黑"/>
                <a:cs typeface="微软雅黑"/>
              </a:rPr>
              <a:t>，</a:t>
            </a:r>
            <a:r>
              <a:rPr lang="zh-CN" altLang="zh-CN" sz="1100" b="1" dirty="0" smtClean="0">
                <a:solidFill>
                  <a:srgbClr val="FF0000"/>
                </a:solidFill>
                <a:latin typeface="微软雅黑"/>
                <a:ea typeface="微软雅黑"/>
                <a:cs typeface="微软雅黑"/>
              </a:rPr>
              <a:t>额度项下提款最长不超过额度到期后</a:t>
            </a:r>
            <a:r>
              <a:rPr lang="en-US" altLang="zh-CN" sz="1100" b="1" dirty="0" smtClean="0">
                <a:solidFill>
                  <a:srgbClr val="FF0000"/>
                </a:solidFill>
                <a:latin typeface="微软雅黑"/>
                <a:ea typeface="微软雅黑"/>
                <a:cs typeface="微软雅黑"/>
              </a:rPr>
              <a:t>6</a:t>
            </a:r>
            <a:r>
              <a:rPr lang="zh-CN" altLang="zh-CN" sz="1100" b="1" dirty="0" smtClean="0">
                <a:solidFill>
                  <a:srgbClr val="FF0000"/>
                </a:solidFill>
                <a:latin typeface="微软雅黑"/>
                <a:ea typeface="微软雅黑"/>
                <a:cs typeface="微软雅黑"/>
              </a:rPr>
              <a:t>个月</a:t>
            </a:r>
            <a:endParaRPr lang="en-US" altLang="zh-CN" sz="1100" b="1" dirty="0" smtClean="0">
              <a:solidFill>
                <a:srgbClr val="FF0000"/>
              </a:solidFill>
              <a:latin typeface="微软雅黑"/>
              <a:ea typeface="微软雅黑"/>
              <a:cs typeface="微软雅黑"/>
            </a:endParaRPr>
          </a:p>
          <a:p>
            <a:endParaRPr lang="en-US" altLang="zh-CN" sz="1100" b="1" dirty="0" smtClean="0">
              <a:latin typeface="微软雅黑"/>
              <a:ea typeface="微软雅黑"/>
              <a:cs typeface="微软雅黑"/>
            </a:endParaRPr>
          </a:p>
          <a:p>
            <a:pPr>
              <a:buFont typeface="Wingdings" pitchFamily="2" charset="2"/>
              <a:buChar char="Ø"/>
            </a:pPr>
            <a:r>
              <a:rPr lang="zh-CN" altLang="en-US" sz="1400" b="1" dirty="0" smtClean="0">
                <a:latin typeface="微软雅黑"/>
                <a:ea typeface="微软雅黑"/>
                <a:cs typeface="微软雅黑"/>
              </a:rPr>
              <a:t> </a:t>
            </a:r>
            <a:r>
              <a:rPr lang="zh-CN" altLang="en-US" sz="1400" b="1" dirty="0" smtClean="0">
                <a:effectLst>
                  <a:outerShdw blurRad="38100" dist="38100" dir="2700000" algn="tl">
                    <a:srgbClr val="000000">
                      <a:alpha val="43137"/>
                    </a:srgbClr>
                  </a:outerShdw>
                </a:effectLst>
                <a:latin typeface="微软雅黑"/>
                <a:ea typeface="微软雅黑"/>
                <a:cs typeface="微软雅黑"/>
              </a:rPr>
              <a:t>贷款额度：</a:t>
            </a:r>
            <a:endParaRPr lang="en-US" altLang="zh-CN" sz="1400" b="1" dirty="0" smtClean="0">
              <a:effectLst>
                <a:outerShdw blurRad="38100" dist="38100" dir="2700000" algn="tl">
                  <a:srgbClr val="000000">
                    <a:alpha val="43137"/>
                  </a:srgbClr>
                </a:outerShdw>
              </a:effectLst>
              <a:latin typeface="微软雅黑"/>
              <a:ea typeface="微软雅黑"/>
              <a:cs typeface="微软雅黑"/>
            </a:endParaRPr>
          </a:p>
          <a:p>
            <a:pPr>
              <a:spcBef>
                <a:spcPts val="600"/>
              </a:spcBef>
              <a:buFont typeface="Wingdings" pitchFamily="2" charset="2"/>
              <a:buChar char="l"/>
            </a:pPr>
            <a:r>
              <a:rPr lang="en-US" altLang="zh-CN" sz="1100" b="1" dirty="0" smtClean="0">
                <a:latin typeface="微软雅黑"/>
                <a:ea typeface="微软雅黑"/>
                <a:cs typeface="微软雅黑"/>
              </a:rPr>
              <a:t> </a:t>
            </a:r>
            <a:r>
              <a:rPr lang="zh-CN" altLang="zh-CN" sz="1100" b="1" dirty="0" smtClean="0">
                <a:solidFill>
                  <a:srgbClr val="FF0000"/>
                </a:solidFill>
                <a:latin typeface="微软雅黑"/>
                <a:ea typeface="微软雅黑"/>
                <a:cs typeface="微软雅黑"/>
              </a:rPr>
              <a:t>重点</a:t>
            </a:r>
            <a:r>
              <a:rPr lang="zh-CN" altLang="zh-CN" sz="1100" b="1" dirty="0" smtClean="0">
                <a:latin typeface="微软雅黑"/>
                <a:ea typeface="微软雅黑"/>
                <a:cs typeface="微软雅黑"/>
              </a:rPr>
              <a:t>支持类企业单户贷款额度最高</a:t>
            </a:r>
            <a:r>
              <a:rPr lang="zh-CN" altLang="zh-CN" sz="1100" b="1" dirty="0" smtClean="0">
                <a:solidFill>
                  <a:srgbClr val="FF0000"/>
                </a:solidFill>
                <a:latin typeface="微软雅黑"/>
                <a:ea typeface="微软雅黑"/>
                <a:cs typeface="微软雅黑"/>
              </a:rPr>
              <a:t>不超过人民币</a:t>
            </a:r>
            <a:r>
              <a:rPr lang="en-US" altLang="zh-CN" sz="1100" b="1" dirty="0" smtClean="0">
                <a:solidFill>
                  <a:srgbClr val="FF0000"/>
                </a:solidFill>
                <a:latin typeface="微软雅黑"/>
                <a:ea typeface="微软雅黑"/>
                <a:cs typeface="微软雅黑"/>
              </a:rPr>
              <a:t>2000</a:t>
            </a:r>
            <a:r>
              <a:rPr lang="zh-CN" altLang="zh-CN" sz="1100" b="1" dirty="0" smtClean="0">
                <a:solidFill>
                  <a:srgbClr val="FF0000"/>
                </a:solidFill>
                <a:latin typeface="微软雅黑"/>
                <a:ea typeface="微软雅黑"/>
                <a:cs typeface="微软雅黑"/>
              </a:rPr>
              <a:t>万元</a:t>
            </a:r>
            <a:endParaRPr lang="zh-CN" altLang="zh-CN" sz="1100" b="1" dirty="0" smtClean="0">
              <a:latin typeface="微软雅黑"/>
              <a:ea typeface="微软雅黑"/>
              <a:cs typeface="微软雅黑"/>
            </a:endParaRPr>
          </a:p>
          <a:p>
            <a:pPr>
              <a:spcBef>
                <a:spcPts val="600"/>
              </a:spcBef>
              <a:buFont typeface="Wingdings" pitchFamily="2" charset="2"/>
              <a:buChar char="l"/>
            </a:pPr>
            <a:r>
              <a:rPr lang="en-US" altLang="zh-CN" sz="1100" b="1" dirty="0" smtClean="0">
                <a:latin typeface="微软雅黑"/>
                <a:ea typeface="微软雅黑"/>
                <a:cs typeface="微软雅黑"/>
              </a:rPr>
              <a:t> </a:t>
            </a:r>
            <a:r>
              <a:rPr lang="zh-CN" altLang="zh-CN" sz="1100" b="1" dirty="0" smtClean="0">
                <a:solidFill>
                  <a:srgbClr val="FF0000"/>
                </a:solidFill>
                <a:latin typeface="微软雅黑"/>
                <a:ea typeface="微软雅黑"/>
                <a:cs typeface="微软雅黑"/>
              </a:rPr>
              <a:t>非重点</a:t>
            </a:r>
            <a:r>
              <a:rPr lang="zh-CN" altLang="zh-CN" sz="1100" b="1" dirty="0" smtClean="0">
                <a:latin typeface="微软雅黑"/>
                <a:ea typeface="微软雅黑"/>
                <a:cs typeface="微软雅黑"/>
              </a:rPr>
              <a:t>支持类企业，单户贷款额度最高</a:t>
            </a:r>
            <a:r>
              <a:rPr lang="zh-CN" altLang="zh-CN" sz="1100" b="1" dirty="0" smtClean="0">
                <a:solidFill>
                  <a:srgbClr val="FF0000"/>
                </a:solidFill>
                <a:latin typeface="微软雅黑"/>
                <a:ea typeface="微软雅黑"/>
                <a:cs typeface="微软雅黑"/>
              </a:rPr>
              <a:t>不超过人民币</a:t>
            </a:r>
            <a:r>
              <a:rPr lang="en-US" altLang="zh-CN" sz="1100" b="1" dirty="0" smtClean="0">
                <a:solidFill>
                  <a:srgbClr val="FF0000"/>
                </a:solidFill>
                <a:latin typeface="微软雅黑"/>
                <a:ea typeface="微软雅黑"/>
                <a:cs typeface="微软雅黑"/>
              </a:rPr>
              <a:t>1000</a:t>
            </a:r>
            <a:r>
              <a:rPr lang="zh-CN" altLang="zh-CN" sz="1100" b="1" dirty="0" smtClean="0">
                <a:solidFill>
                  <a:srgbClr val="FF0000"/>
                </a:solidFill>
                <a:latin typeface="微软雅黑"/>
                <a:ea typeface="微软雅黑"/>
                <a:cs typeface="微软雅黑"/>
              </a:rPr>
              <a:t>万元</a:t>
            </a:r>
            <a:endParaRPr lang="zh-CN" altLang="zh-CN" sz="1100" b="1" dirty="0" smtClean="0">
              <a:latin typeface="微软雅黑"/>
              <a:ea typeface="微软雅黑"/>
              <a:cs typeface="微软雅黑"/>
            </a:endParaRPr>
          </a:p>
          <a:p>
            <a:pPr>
              <a:spcBef>
                <a:spcPts val="600"/>
              </a:spcBef>
              <a:buFont typeface="Wingdings" pitchFamily="2" charset="2"/>
              <a:buChar char="l"/>
            </a:pPr>
            <a:r>
              <a:rPr lang="en-US" altLang="zh-CN" sz="1100" b="1" dirty="0" smtClean="0">
                <a:latin typeface="微软雅黑"/>
                <a:ea typeface="微软雅黑"/>
                <a:cs typeface="微软雅黑"/>
              </a:rPr>
              <a:t> </a:t>
            </a:r>
            <a:r>
              <a:rPr lang="zh-CN" altLang="zh-CN" sz="1100" b="1" dirty="0" smtClean="0">
                <a:solidFill>
                  <a:srgbClr val="FF0000"/>
                </a:solidFill>
                <a:latin typeface="微软雅黑"/>
                <a:ea typeface="微软雅黑"/>
                <a:cs typeface="微软雅黑"/>
              </a:rPr>
              <a:t>批量担保</a:t>
            </a:r>
            <a:r>
              <a:rPr lang="zh-CN" altLang="zh-CN" sz="1100" b="1" dirty="0" smtClean="0">
                <a:latin typeface="微软雅黑"/>
                <a:ea typeface="微软雅黑"/>
                <a:cs typeface="微软雅黑"/>
              </a:rPr>
              <a:t>类小微企业单户贷款额度最高</a:t>
            </a:r>
            <a:r>
              <a:rPr lang="zh-CN" altLang="zh-CN" sz="1100" b="1" dirty="0" smtClean="0">
                <a:solidFill>
                  <a:srgbClr val="FF0000"/>
                </a:solidFill>
                <a:latin typeface="微软雅黑"/>
                <a:ea typeface="微软雅黑"/>
                <a:cs typeface="微软雅黑"/>
              </a:rPr>
              <a:t>不超过人民币</a:t>
            </a:r>
            <a:r>
              <a:rPr lang="en-US" altLang="zh-CN" sz="1100" b="1" dirty="0" smtClean="0">
                <a:solidFill>
                  <a:srgbClr val="FF0000"/>
                </a:solidFill>
                <a:latin typeface="微软雅黑"/>
                <a:ea typeface="微软雅黑"/>
                <a:cs typeface="微软雅黑"/>
              </a:rPr>
              <a:t>300</a:t>
            </a:r>
            <a:r>
              <a:rPr lang="zh-CN" altLang="zh-CN" sz="1100" b="1" dirty="0" smtClean="0">
                <a:solidFill>
                  <a:srgbClr val="FF0000"/>
                </a:solidFill>
                <a:latin typeface="微软雅黑"/>
                <a:ea typeface="微软雅黑"/>
                <a:cs typeface="微软雅黑"/>
              </a:rPr>
              <a:t>万元</a:t>
            </a:r>
            <a:r>
              <a:rPr lang="zh-CN" altLang="zh-CN" sz="1100" b="1" dirty="0" smtClean="0">
                <a:latin typeface="微软雅黑"/>
                <a:ea typeface="微软雅黑"/>
                <a:cs typeface="微软雅黑"/>
              </a:rPr>
              <a:t>，单笔</a:t>
            </a:r>
            <a:r>
              <a:rPr lang="zh-CN" altLang="zh-CN" sz="1100" b="1" dirty="0" smtClean="0">
                <a:solidFill>
                  <a:srgbClr val="FF0000"/>
                </a:solidFill>
                <a:latin typeface="微软雅黑"/>
                <a:ea typeface="微软雅黑"/>
                <a:cs typeface="微软雅黑"/>
              </a:rPr>
              <a:t>不超过</a:t>
            </a:r>
            <a:r>
              <a:rPr lang="en-US" altLang="zh-CN" sz="1100" b="1" dirty="0" smtClean="0">
                <a:solidFill>
                  <a:srgbClr val="FF0000"/>
                </a:solidFill>
                <a:latin typeface="微软雅黑"/>
                <a:ea typeface="微软雅黑"/>
                <a:cs typeface="微软雅黑"/>
              </a:rPr>
              <a:t>200</a:t>
            </a:r>
            <a:r>
              <a:rPr lang="zh-CN" altLang="zh-CN" sz="1100" b="1" dirty="0" smtClean="0">
                <a:solidFill>
                  <a:srgbClr val="FF0000"/>
                </a:solidFill>
                <a:latin typeface="微软雅黑"/>
                <a:ea typeface="微软雅黑"/>
                <a:cs typeface="微软雅黑"/>
              </a:rPr>
              <a:t>万元</a:t>
            </a:r>
            <a:endParaRPr lang="en-US" altLang="zh-CN" sz="1100" b="1" dirty="0" smtClean="0">
              <a:solidFill>
                <a:srgbClr val="FF0000"/>
              </a:solidFill>
              <a:latin typeface="微软雅黑"/>
              <a:ea typeface="微软雅黑"/>
              <a:cs typeface="微软雅黑"/>
            </a:endParaRPr>
          </a:p>
          <a:p>
            <a:endParaRPr lang="en-US" altLang="zh-CN" sz="1100" b="1" dirty="0" smtClean="0">
              <a:solidFill>
                <a:srgbClr val="FF0000"/>
              </a:solidFill>
              <a:latin typeface="微软雅黑"/>
              <a:ea typeface="微软雅黑"/>
              <a:cs typeface="微软雅黑"/>
            </a:endParaRPr>
          </a:p>
          <a:p>
            <a:pPr>
              <a:buFont typeface="Wingdings" pitchFamily="2" charset="2"/>
              <a:buChar char="Ø"/>
            </a:pPr>
            <a:r>
              <a:rPr lang="zh-CN" altLang="en-US" sz="1400" b="1" dirty="0" smtClean="0">
                <a:latin typeface="微软雅黑"/>
                <a:ea typeface="微软雅黑"/>
                <a:cs typeface="微软雅黑"/>
              </a:rPr>
              <a:t> </a:t>
            </a:r>
            <a:r>
              <a:rPr lang="zh-CN" altLang="en-US" sz="1400" b="1" dirty="0" smtClean="0">
                <a:effectLst>
                  <a:outerShdw blurRad="38100" dist="38100" dir="2700000" algn="tl">
                    <a:srgbClr val="000000">
                      <a:alpha val="43137"/>
                    </a:srgbClr>
                  </a:outerShdw>
                </a:effectLst>
                <a:latin typeface="微软雅黑"/>
                <a:ea typeface="微软雅黑"/>
                <a:cs typeface="微软雅黑"/>
              </a:rPr>
              <a:t>担保比例：</a:t>
            </a:r>
            <a:endParaRPr lang="en-US" altLang="zh-CN" sz="1400" b="1" dirty="0" smtClean="0">
              <a:effectLst>
                <a:outerShdw blurRad="38100" dist="38100" dir="2700000" algn="tl">
                  <a:srgbClr val="000000">
                    <a:alpha val="43137"/>
                  </a:srgbClr>
                </a:outerShdw>
              </a:effectLst>
              <a:latin typeface="微软雅黑"/>
              <a:ea typeface="微软雅黑"/>
              <a:cs typeface="微软雅黑"/>
            </a:endParaRPr>
          </a:p>
          <a:p>
            <a:pPr>
              <a:spcBef>
                <a:spcPts val="600"/>
              </a:spcBef>
              <a:buFont typeface="Wingdings" pitchFamily="2" charset="2"/>
              <a:buChar char="l"/>
            </a:pPr>
            <a:r>
              <a:rPr lang="zh-CN" altLang="zh-CN" sz="1100" b="1" dirty="0" smtClean="0">
                <a:latin typeface="微软雅黑"/>
                <a:ea typeface="微软雅黑"/>
                <a:cs typeface="微软雅黑"/>
              </a:rPr>
              <a:t>单笔贷款最高担保比例原则上</a:t>
            </a:r>
            <a:r>
              <a:rPr lang="zh-CN" altLang="zh-CN" sz="1100" b="1" dirty="0" smtClean="0">
                <a:solidFill>
                  <a:srgbClr val="FF0000"/>
                </a:solidFill>
                <a:latin typeface="微软雅黑"/>
                <a:ea typeface="微软雅黑"/>
                <a:cs typeface="微软雅黑"/>
              </a:rPr>
              <a:t>不超过贷款本金的</a:t>
            </a:r>
            <a:r>
              <a:rPr lang="en-US" altLang="zh-CN" sz="1100" b="1" dirty="0" smtClean="0">
                <a:solidFill>
                  <a:srgbClr val="FF0000"/>
                </a:solidFill>
                <a:latin typeface="微软雅黑"/>
                <a:ea typeface="微软雅黑"/>
                <a:cs typeface="微软雅黑"/>
              </a:rPr>
              <a:t>85%</a:t>
            </a:r>
            <a:endParaRPr lang="en-US" altLang="zh-CN" sz="1100" b="1" dirty="0" smtClean="0">
              <a:solidFill>
                <a:srgbClr val="FF0000"/>
              </a:solidFill>
              <a:latin typeface="微软雅黑"/>
              <a:ea typeface="微软雅黑"/>
              <a:cs typeface="微软雅黑"/>
            </a:endParaRPr>
          </a:p>
        </p:txBody>
      </p:sp>
      <p:cxnSp>
        <p:nvCxnSpPr>
          <p:cNvPr id="10" name="直接连接符 9"/>
          <p:cNvCxnSpPr/>
          <p:nvPr/>
        </p:nvCxnSpPr>
        <p:spPr>
          <a:xfrm>
            <a:off x="4572000" y="908720"/>
            <a:ext cx="0" cy="5760640"/>
          </a:xfrm>
          <a:prstGeom prst="line">
            <a:avLst/>
          </a:prstGeom>
          <a:ln>
            <a:prstDash val="dash"/>
          </a:ln>
        </p:spPr>
        <p:style>
          <a:lnRef idx="2">
            <a:schemeClr val="accent2"/>
          </a:lnRef>
          <a:fillRef idx="0">
            <a:schemeClr val="accent2"/>
          </a:fillRef>
          <a:effectRef idx="1">
            <a:schemeClr val="accent2"/>
          </a:effectRef>
          <a:fontRef idx="minor">
            <a:schemeClr val="tx1"/>
          </a:fontRef>
        </p:style>
      </p:cxnSp>
      <p:graphicFrame>
        <p:nvGraphicFramePr>
          <p:cNvPr id="15" name="表格 14"/>
          <p:cNvGraphicFramePr>
            <a:graphicFrameLocks noGrp="1"/>
          </p:cNvGraphicFramePr>
          <p:nvPr/>
        </p:nvGraphicFramePr>
        <p:xfrm>
          <a:off x="4644008" y="1340768"/>
          <a:ext cx="4392488" cy="1917227"/>
        </p:xfrm>
        <a:graphic>
          <a:graphicData uri="http://schemas.openxmlformats.org/drawingml/2006/table">
            <a:tbl>
              <a:tblPr/>
              <a:tblGrid>
                <a:gridCol w="1728191"/>
                <a:gridCol w="864097"/>
                <a:gridCol w="1008112"/>
                <a:gridCol w="792088"/>
              </a:tblGrid>
              <a:tr h="288032">
                <a:tc>
                  <a:txBody>
                    <a:bodyPr/>
                    <a:lstStyle/>
                    <a:p>
                      <a:pPr algn="ctr">
                        <a:spcAft>
                          <a:spcPts val="0"/>
                        </a:spcAft>
                      </a:pPr>
                      <a:endParaRPr lang="en-US" sz="1200" kern="100" spc="-20" dirty="0">
                        <a:latin typeface="Times New Roman"/>
                        <a:ea typeface="仿宋_GB231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100" b="1" kern="100" spc="-20" dirty="0">
                          <a:latin typeface="Times New Roman"/>
                          <a:ea typeface="仿宋_GB2312"/>
                          <a:cs typeface="Times New Roman"/>
                        </a:rPr>
                        <a:t>重点支持类</a:t>
                      </a:r>
                      <a:endParaRPr lang="zh-CN" sz="1100" b="1" kern="100" spc="-20" dirty="0">
                        <a:latin typeface="Times New Roman"/>
                        <a:ea typeface="文鼎CS仿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100" b="1" kern="100" spc="-20" dirty="0">
                          <a:latin typeface="Times New Roman"/>
                          <a:ea typeface="仿宋_GB2312"/>
                          <a:cs typeface="Times New Roman"/>
                        </a:rPr>
                        <a:t>非重点支持类</a:t>
                      </a:r>
                      <a:endParaRPr lang="zh-CN" sz="1100" b="1" kern="100" spc="-20" dirty="0">
                        <a:latin typeface="Times New Roman"/>
                        <a:ea typeface="文鼎CS仿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100" b="1" kern="100" spc="-20" dirty="0">
                          <a:latin typeface="Times New Roman"/>
                          <a:ea typeface="仿宋_GB2312"/>
                          <a:cs typeface="Times New Roman"/>
                        </a:rPr>
                        <a:t>批量担保</a:t>
                      </a:r>
                      <a:endParaRPr lang="zh-CN" sz="1100" b="1" kern="100" spc="-20" dirty="0">
                        <a:latin typeface="Times New Roman"/>
                        <a:ea typeface="文鼎CS仿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033">
                <a:tc>
                  <a:txBody>
                    <a:bodyPr/>
                    <a:lstStyle/>
                    <a:p>
                      <a:pPr algn="just">
                        <a:lnSpc>
                          <a:spcPct val="150000"/>
                        </a:lnSpc>
                        <a:spcAft>
                          <a:spcPts val="0"/>
                        </a:spcAft>
                      </a:pPr>
                      <a:r>
                        <a:rPr lang="en-US" sz="1100" kern="100" spc="-20" dirty="0">
                          <a:latin typeface="微软雅黑" pitchFamily="34" charset="-122"/>
                          <a:ea typeface="微软雅黑" pitchFamily="34" charset="-122"/>
                          <a:cs typeface="Times New Roman"/>
                        </a:rPr>
                        <a:t>300</a:t>
                      </a:r>
                      <a:r>
                        <a:rPr lang="zh-CN" sz="1100" kern="100" spc="-20" dirty="0">
                          <a:latin typeface="微软雅黑" pitchFamily="34" charset="-122"/>
                          <a:ea typeface="微软雅黑" pitchFamily="34" charset="-122"/>
                          <a:cs typeface="Times New Roman"/>
                        </a:rPr>
                        <a:t>万元（含）以下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0.5%</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0.8%</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0.5%</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033">
                <a:tc>
                  <a:txBody>
                    <a:bodyPr/>
                    <a:lstStyle/>
                    <a:p>
                      <a:pPr algn="just">
                        <a:lnSpc>
                          <a:spcPct val="150000"/>
                        </a:lnSpc>
                        <a:spcAft>
                          <a:spcPts val="0"/>
                        </a:spcAft>
                      </a:pPr>
                      <a:r>
                        <a:rPr lang="en-US" sz="1100" kern="100" spc="-20" dirty="0">
                          <a:latin typeface="微软雅黑" pitchFamily="34" charset="-122"/>
                          <a:ea typeface="微软雅黑" pitchFamily="34" charset="-122"/>
                          <a:cs typeface="Times New Roman"/>
                        </a:rPr>
                        <a:t>300</a:t>
                      </a:r>
                      <a:r>
                        <a:rPr lang="zh-CN" sz="1100" kern="100" spc="-20" dirty="0">
                          <a:latin typeface="微软雅黑" pitchFamily="34" charset="-122"/>
                          <a:ea typeface="微软雅黑" pitchFamily="34" charset="-122"/>
                          <a:cs typeface="Times New Roman"/>
                        </a:rPr>
                        <a:t>万元</a:t>
                      </a:r>
                      <a:r>
                        <a:rPr lang="en-US" sz="1100" kern="100" spc="-20" dirty="0">
                          <a:latin typeface="微软雅黑" pitchFamily="34" charset="-122"/>
                          <a:ea typeface="微软雅黑" pitchFamily="34" charset="-122"/>
                          <a:cs typeface="Times New Roman"/>
                        </a:rPr>
                        <a:t>~500</a:t>
                      </a:r>
                      <a:r>
                        <a:rPr lang="zh-CN" sz="1100" kern="100" spc="-20" dirty="0">
                          <a:latin typeface="微软雅黑" pitchFamily="34" charset="-122"/>
                          <a:ea typeface="微软雅黑" pitchFamily="34" charset="-122"/>
                          <a:cs typeface="Times New Roman"/>
                        </a:rPr>
                        <a:t>万元（含）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0.8%</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1.0%</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036">
                <a:tc>
                  <a:txBody>
                    <a:bodyPr/>
                    <a:lstStyle/>
                    <a:p>
                      <a:pPr algn="just">
                        <a:lnSpc>
                          <a:spcPct val="150000"/>
                        </a:lnSpc>
                        <a:spcAft>
                          <a:spcPts val="0"/>
                        </a:spcAft>
                      </a:pPr>
                      <a:r>
                        <a:rPr lang="en-US" sz="1100" kern="100" spc="-20" dirty="0">
                          <a:latin typeface="微软雅黑" pitchFamily="34" charset="-122"/>
                          <a:ea typeface="微软雅黑" pitchFamily="34" charset="-122"/>
                          <a:cs typeface="Times New Roman"/>
                        </a:rPr>
                        <a:t>500</a:t>
                      </a:r>
                      <a:r>
                        <a:rPr lang="zh-CN" sz="1100" kern="100" spc="-20" dirty="0">
                          <a:latin typeface="微软雅黑" pitchFamily="34" charset="-122"/>
                          <a:ea typeface="微软雅黑" pitchFamily="34" charset="-122"/>
                          <a:cs typeface="Times New Roman"/>
                        </a:rPr>
                        <a:t>万元</a:t>
                      </a:r>
                      <a:r>
                        <a:rPr lang="en-US" sz="1100" kern="100" spc="-20" dirty="0">
                          <a:latin typeface="微软雅黑" pitchFamily="34" charset="-122"/>
                          <a:ea typeface="微软雅黑" pitchFamily="34" charset="-122"/>
                          <a:cs typeface="Times New Roman"/>
                        </a:rPr>
                        <a:t>~1000</a:t>
                      </a:r>
                      <a:r>
                        <a:rPr lang="zh-CN" sz="1100" kern="100" spc="-20" dirty="0">
                          <a:latin typeface="微软雅黑" pitchFamily="34" charset="-122"/>
                          <a:ea typeface="微软雅黑" pitchFamily="34" charset="-122"/>
                          <a:cs typeface="Times New Roman"/>
                        </a:rPr>
                        <a:t>万元（含）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1.0%</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1.5%</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033">
                <a:tc>
                  <a:txBody>
                    <a:bodyPr/>
                    <a:lstStyle/>
                    <a:p>
                      <a:pPr algn="just">
                        <a:lnSpc>
                          <a:spcPct val="150000"/>
                        </a:lnSpc>
                        <a:spcAft>
                          <a:spcPts val="0"/>
                        </a:spcAft>
                      </a:pPr>
                      <a:r>
                        <a:rPr lang="en-US" sz="1100" kern="100" spc="-20" dirty="0">
                          <a:latin typeface="微软雅黑" pitchFamily="34" charset="-122"/>
                          <a:ea typeface="微软雅黑" pitchFamily="34" charset="-122"/>
                          <a:cs typeface="Times New Roman"/>
                        </a:rPr>
                        <a:t>1000</a:t>
                      </a:r>
                      <a:r>
                        <a:rPr lang="zh-CN" sz="1100" kern="100" spc="-20" dirty="0">
                          <a:latin typeface="微软雅黑" pitchFamily="34" charset="-122"/>
                          <a:ea typeface="微软雅黑" pitchFamily="34" charset="-122"/>
                          <a:cs typeface="Times New Roman"/>
                        </a:rPr>
                        <a:t>万元</a:t>
                      </a:r>
                      <a:r>
                        <a:rPr lang="en-US" sz="1100" kern="100" spc="-20" dirty="0">
                          <a:latin typeface="微软雅黑" pitchFamily="34" charset="-122"/>
                          <a:ea typeface="微软雅黑" pitchFamily="34" charset="-122"/>
                          <a:cs typeface="Times New Roman"/>
                        </a:rPr>
                        <a:t>~1500</a:t>
                      </a:r>
                      <a:r>
                        <a:rPr lang="zh-CN" sz="1100" kern="100" spc="-20" dirty="0">
                          <a:latin typeface="微软雅黑" pitchFamily="34" charset="-122"/>
                          <a:ea typeface="微软雅黑" pitchFamily="34" charset="-122"/>
                          <a:cs typeface="Times New Roman"/>
                        </a:rPr>
                        <a:t>万元（含）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1.2%</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039">
                <a:tc>
                  <a:txBody>
                    <a:bodyPr/>
                    <a:lstStyle/>
                    <a:p>
                      <a:pPr algn="just">
                        <a:lnSpc>
                          <a:spcPct val="150000"/>
                        </a:lnSpc>
                        <a:spcAft>
                          <a:spcPts val="0"/>
                        </a:spcAft>
                      </a:pPr>
                      <a:r>
                        <a:rPr lang="en-US" sz="1100" kern="100" spc="-20" dirty="0">
                          <a:latin typeface="微软雅黑" pitchFamily="34" charset="-122"/>
                          <a:ea typeface="微软雅黑" pitchFamily="34" charset="-122"/>
                          <a:cs typeface="Times New Roman"/>
                        </a:rPr>
                        <a:t>1500</a:t>
                      </a:r>
                      <a:r>
                        <a:rPr lang="zh-CN" sz="1100" kern="100" spc="-20" dirty="0">
                          <a:latin typeface="微软雅黑" pitchFamily="34" charset="-122"/>
                          <a:ea typeface="微软雅黑" pitchFamily="34" charset="-122"/>
                          <a:cs typeface="Times New Roman"/>
                        </a:rPr>
                        <a:t>万元</a:t>
                      </a:r>
                      <a:r>
                        <a:rPr lang="en-US" sz="1100" kern="100" spc="-20" dirty="0">
                          <a:latin typeface="微软雅黑" pitchFamily="34" charset="-122"/>
                          <a:ea typeface="微软雅黑" pitchFamily="34" charset="-122"/>
                          <a:cs typeface="Times New Roman"/>
                        </a:rPr>
                        <a:t>~2000</a:t>
                      </a:r>
                      <a:r>
                        <a:rPr lang="zh-CN" sz="1100" kern="100" spc="-20" dirty="0">
                          <a:latin typeface="微软雅黑" pitchFamily="34" charset="-122"/>
                          <a:ea typeface="微软雅黑" pitchFamily="34" charset="-122"/>
                          <a:cs typeface="Times New Roman"/>
                        </a:rPr>
                        <a:t>万元（含）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spc="-20" dirty="0">
                          <a:latin typeface="Times New Roman" pitchFamily="18" charset="0"/>
                          <a:ea typeface="微软雅黑" pitchFamily="34" charset="-122"/>
                          <a:cs typeface="Times New Roman" pitchFamily="18" charset="0"/>
                        </a:rPr>
                        <a:t>1.5%</a:t>
                      </a:r>
                      <a:endParaRPr lang="zh-CN"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400" kern="100" spc="-20" dirty="0">
                        <a:latin typeface="Times New Roman" pitchFamily="18" charset="0"/>
                        <a:ea typeface="微软雅黑" pitchFamily="34"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 name="TextBox 16"/>
          <p:cNvSpPr txBox="1"/>
          <p:nvPr/>
        </p:nvSpPr>
        <p:spPr>
          <a:xfrm>
            <a:off x="4716016" y="908720"/>
            <a:ext cx="1296144" cy="369332"/>
          </a:xfrm>
          <a:prstGeom prst="rect">
            <a:avLst/>
          </a:prstGeom>
          <a:noFill/>
        </p:spPr>
        <p:txBody>
          <a:bodyPr wrap="square" rtlCol="0">
            <a:spAutoFit/>
          </a:bodyPr>
          <a:lstStyle/>
          <a:p>
            <a:r>
              <a:rPr lang="zh-CN" altLang="zh-CN" b="1" dirty="0" smtClean="0">
                <a:effectLst>
                  <a:outerShdw blurRad="38100" dist="38100" dir="2700000" algn="tl">
                    <a:srgbClr val="000000">
                      <a:alpha val="43137"/>
                    </a:srgbClr>
                  </a:outerShdw>
                </a:effectLst>
                <a:latin typeface="微软雅黑" pitchFamily="34" charset="-122"/>
                <a:ea typeface="微软雅黑" pitchFamily="34" charset="-122"/>
              </a:rPr>
              <a:t>担保费率</a:t>
            </a:r>
            <a:endParaRPr lang="zh-CN" altLang="en-US"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TextBox 17"/>
          <p:cNvSpPr txBox="1"/>
          <p:nvPr/>
        </p:nvSpPr>
        <p:spPr>
          <a:xfrm>
            <a:off x="4716016" y="3501008"/>
            <a:ext cx="1728192" cy="369332"/>
          </a:xfrm>
          <a:prstGeom prst="rect">
            <a:avLst/>
          </a:prstGeom>
          <a:noFill/>
        </p:spPr>
        <p:txBody>
          <a:bodyPr wrap="square" rtlCol="0">
            <a:spAutoFit/>
          </a:bodyPr>
          <a:lstStyle/>
          <a:p>
            <a:r>
              <a:rPr lang="zh-CN" altLang="zh-CN" b="1" dirty="0" smtClean="0">
                <a:effectLst>
                  <a:outerShdw blurRad="38100" dist="38100" dir="2700000" algn="tl">
                    <a:srgbClr val="000000">
                      <a:alpha val="43137"/>
                    </a:srgbClr>
                  </a:outerShdw>
                </a:effectLst>
                <a:latin typeface="微软雅黑" pitchFamily="34" charset="-122"/>
                <a:ea typeface="微软雅黑" pitchFamily="34" charset="-122"/>
              </a:rPr>
              <a:t>担保方式</a:t>
            </a:r>
            <a:endParaRPr lang="zh-CN" altLang="en-US"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TextBox 18"/>
          <p:cNvSpPr txBox="1"/>
          <p:nvPr/>
        </p:nvSpPr>
        <p:spPr>
          <a:xfrm>
            <a:off x="4644008" y="3933056"/>
            <a:ext cx="4320480" cy="2215991"/>
          </a:xfrm>
          <a:prstGeom prst="rect">
            <a:avLst/>
          </a:prstGeom>
          <a:noFill/>
        </p:spPr>
        <p:txBody>
          <a:bodyPr wrap="square" rtlCol="0">
            <a:spAutoFit/>
          </a:bodyPr>
          <a:lstStyle/>
          <a:p>
            <a:pPr>
              <a:buFont typeface="Wingdings" pitchFamily="2" charset="2"/>
              <a:buChar char="Ø"/>
            </a:pPr>
            <a:r>
              <a:rPr lang="en-US" altLang="zh-CN" sz="1100" b="1" dirty="0" smtClean="0">
                <a:latin typeface="微软雅黑"/>
                <a:ea typeface="微软雅黑"/>
                <a:cs typeface="微软雅黑"/>
              </a:rPr>
              <a:t>  </a:t>
            </a:r>
            <a:r>
              <a:rPr lang="zh-CN" altLang="zh-CN" sz="1200" b="1" dirty="0" smtClean="0">
                <a:solidFill>
                  <a:srgbClr val="FF0000"/>
                </a:solidFill>
                <a:latin typeface="微软雅黑"/>
                <a:ea typeface="微软雅黑"/>
                <a:cs typeface="微软雅黑"/>
              </a:rPr>
              <a:t>批量担保业务</a:t>
            </a:r>
            <a:r>
              <a:rPr lang="zh-CN" altLang="en-US" sz="1200" b="1" dirty="0" smtClean="0">
                <a:latin typeface="微软雅黑"/>
                <a:ea typeface="微软雅黑"/>
                <a:cs typeface="微软雅黑"/>
              </a:rPr>
              <a:t>：</a:t>
            </a:r>
            <a:r>
              <a:rPr lang="zh-CN" altLang="zh-CN" sz="1200" b="1" dirty="0" smtClean="0">
                <a:latin typeface="微软雅黑"/>
                <a:ea typeface="微软雅黑"/>
                <a:cs typeface="微软雅黑"/>
              </a:rPr>
              <a:t>合作银行与管理中心除要求借款企业实际控制人或主要自然人股东提供</a:t>
            </a:r>
            <a:r>
              <a:rPr lang="zh-CN" altLang="zh-CN" sz="1200" b="1" dirty="0" smtClean="0">
                <a:solidFill>
                  <a:srgbClr val="FF0000"/>
                </a:solidFill>
                <a:latin typeface="微软雅黑"/>
                <a:ea typeface="微软雅黑"/>
                <a:cs typeface="微软雅黑"/>
              </a:rPr>
              <a:t>个人无限连带责任保证</a:t>
            </a:r>
            <a:r>
              <a:rPr lang="zh-CN" altLang="zh-CN" sz="1200" b="1" dirty="0" smtClean="0">
                <a:latin typeface="微软雅黑"/>
                <a:ea typeface="微软雅黑"/>
                <a:cs typeface="微软雅黑"/>
              </a:rPr>
              <a:t>作为担保（反担保）措施以外，无需增加其他担保措施。借款企业向管理中心提供的个人无限连带责任反担保措施由合作银行代为办理相关手续。</a:t>
            </a:r>
            <a:endParaRPr lang="en-US" altLang="zh-CN" sz="1200" b="1" dirty="0" smtClean="0">
              <a:latin typeface="微软雅黑"/>
              <a:ea typeface="微软雅黑"/>
              <a:cs typeface="微软雅黑"/>
            </a:endParaRPr>
          </a:p>
          <a:p>
            <a:pPr>
              <a:buFont typeface="Wingdings" pitchFamily="2" charset="2"/>
              <a:buChar char="Ø"/>
            </a:pPr>
            <a:endParaRPr lang="zh-CN" altLang="zh-CN" sz="1200" b="1" dirty="0" smtClean="0">
              <a:latin typeface="微软雅黑"/>
              <a:ea typeface="微软雅黑"/>
              <a:cs typeface="微软雅黑"/>
            </a:endParaRPr>
          </a:p>
          <a:p>
            <a:pPr>
              <a:buFont typeface="Wingdings" pitchFamily="2" charset="2"/>
              <a:buChar char="Ø"/>
            </a:pPr>
            <a:r>
              <a:rPr lang="en-US" altLang="zh-CN" sz="1200" b="1" dirty="0" smtClean="0">
                <a:latin typeface="微软雅黑"/>
                <a:ea typeface="微软雅黑"/>
                <a:cs typeface="微软雅黑"/>
              </a:rPr>
              <a:t> </a:t>
            </a:r>
            <a:r>
              <a:rPr lang="zh-CN" altLang="zh-CN" sz="1200" b="1" dirty="0" smtClean="0">
                <a:solidFill>
                  <a:srgbClr val="FF0000"/>
                </a:solidFill>
                <a:latin typeface="微软雅黑"/>
                <a:ea typeface="微软雅黑"/>
                <a:cs typeface="微软雅黑"/>
              </a:rPr>
              <a:t>个案担保业务</a:t>
            </a:r>
            <a:r>
              <a:rPr lang="zh-CN" altLang="en-US" sz="1200" b="1" dirty="0" smtClean="0">
                <a:latin typeface="微软雅黑"/>
                <a:ea typeface="微软雅黑"/>
                <a:cs typeface="微软雅黑"/>
              </a:rPr>
              <a:t>：</a:t>
            </a:r>
            <a:r>
              <a:rPr lang="zh-CN" altLang="zh-CN" sz="1200" b="1" dirty="0" smtClean="0">
                <a:latin typeface="微软雅黑"/>
                <a:ea typeface="微软雅黑"/>
                <a:cs typeface="微软雅黑"/>
              </a:rPr>
              <a:t>由</a:t>
            </a:r>
            <a:r>
              <a:rPr lang="zh-CN" altLang="zh-CN" sz="1200" b="1" dirty="0" smtClean="0">
                <a:solidFill>
                  <a:srgbClr val="FF0000"/>
                </a:solidFill>
                <a:latin typeface="微软雅黑"/>
                <a:ea typeface="微软雅黑"/>
                <a:cs typeface="微软雅黑"/>
              </a:rPr>
              <a:t>合作银行对全部债权设置担保措施</a:t>
            </a:r>
            <a:r>
              <a:rPr lang="zh-CN" altLang="zh-CN" sz="1200" b="1" dirty="0" smtClean="0">
                <a:latin typeface="微软雅黑"/>
                <a:ea typeface="微软雅黑"/>
                <a:cs typeface="微软雅黑"/>
              </a:rPr>
              <a:t>。合作银行可以选用包括保证、抵押、质押等担保方式。所有担保措施由合作银行直接办理，无需办理到管理中心名下。合作银行须向管理中心明示所选用的担保方式。</a:t>
            </a:r>
          </a:p>
          <a:p>
            <a:endParaRPr lang="zh-CN" altLang="en-US" dirty="0"/>
          </a:p>
        </p:txBody>
      </p:sp>
      <p:grpSp>
        <p:nvGrpSpPr>
          <p:cNvPr id="12" name="组合 11"/>
          <p:cNvGrpSpPr/>
          <p:nvPr/>
        </p:nvGrpSpPr>
        <p:grpSpPr>
          <a:xfrm>
            <a:off x="6012160" y="44620"/>
            <a:ext cx="3059831" cy="720083"/>
            <a:chOff x="4735221" y="44620"/>
            <a:chExt cx="4336771" cy="792088"/>
          </a:xfrm>
        </p:grpSpPr>
        <p:sp>
          <p:nvSpPr>
            <p:cNvPr id="13" name="五边形 12"/>
            <p:cNvSpPr/>
            <p:nvPr/>
          </p:nvSpPr>
          <p:spPr>
            <a:xfrm rot="10800000">
              <a:off x="5347572" y="44620"/>
              <a:ext cx="3724420" cy="792088"/>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14" name="TextBox 13"/>
            <p:cNvSpPr txBox="1"/>
            <p:nvPr/>
          </p:nvSpPr>
          <p:spPr>
            <a:xfrm>
              <a:off x="4735221" y="111169"/>
              <a:ext cx="4176465" cy="643250"/>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业务要素</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extBox 5"/>
          <p:cNvSpPr txBox="1"/>
          <p:nvPr/>
        </p:nvSpPr>
        <p:spPr>
          <a:xfrm>
            <a:off x="5004048" y="1580599"/>
            <a:ext cx="4104456" cy="1200329"/>
          </a:xfrm>
          <a:prstGeom prst="rect">
            <a:avLst/>
          </a:prstGeom>
          <a:noFill/>
        </p:spPr>
        <p:txBody>
          <a:bodyPr wrap="square" rtlCol="0">
            <a:spAutoFit/>
          </a:bodyPr>
          <a:lstStyle/>
          <a:p>
            <a:pPr algn="ctr"/>
            <a:r>
              <a:rPr lang="zh-CN" altLang="en-US" sz="72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业务流程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TextBox 5"/>
          <p:cNvSpPr txBox="1"/>
          <p:nvPr/>
        </p:nvSpPr>
        <p:spPr>
          <a:xfrm>
            <a:off x="6012160" y="105119"/>
            <a:ext cx="2946726" cy="646331"/>
          </a:xfrm>
          <a:prstGeom prst="rect">
            <a:avLst/>
          </a:prstGeom>
          <a:noFill/>
        </p:spPr>
        <p:txBody>
          <a:bodyPr wrap="square" rtlCol="0">
            <a:spAutoFit/>
          </a:bodyPr>
          <a:lstStyle/>
          <a:p>
            <a:pPr algn="r"/>
            <a:r>
              <a:rPr lang="zh-CN" altLang="en-US" sz="36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业务要素</a:t>
            </a:r>
            <a:endParaRPr lang="zh-CN" altLang="en-US" sz="36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7" name="组合 6"/>
          <p:cNvGrpSpPr/>
          <p:nvPr/>
        </p:nvGrpSpPr>
        <p:grpSpPr>
          <a:xfrm>
            <a:off x="6012160" y="44620"/>
            <a:ext cx="3059831" cy="720083"/>
            <a:chOff x="4735221" y="44620"/>
            <a:chExt cx="4336771" cy="792088"/>
          </a:xfrm>
        </p:grpSpPr>
        <p:sp>
          <p:nvSpPr>
            <p:cNvPr id="8" name="五边形 7"/>
            <p:cNvSpPr/>
            <p:nvPr/>
          </p:nvSpPr>
          <p:spPr>
            <a:xfrm rot="10800000">
              <a:off x="5347572" y="44620"/>
              <a:ext cx="3724420" cy="792088"/>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9" name="TextBox 8"/>
            <p:cNvSpPr txBox="1"/>
            <p:nvPr/>
          </p:nvSpPr>
          <p:spPr>
            <a:xfrm>
              <a:off x="4735221" y="111169"/>
              <a:ext cx="4176465" cy="643250"/>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业务流程</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89" name="TextBox 88"/>
          <p:cNvSpPr txBox="1"/>
          <p:nvPr/>
        </p:nvSpPr>
        <p:spPr>
          <a:xfrm>
            <a:off x="323528" y="1052736"/>
            <a:ext cx="2304256" cy="584775"/>
          </a:xfrm>
          <a:prstGeom prst="rect">
            <a:avLst/>
          </a:prstGeom>
          <a:noFill/>
        </p:spPr>
        <p:txBody>
          <a:bodyPr wrap="square" rtlCol="0">
            <a:spAutoFit/>
          </a:bodyPr>
          <a:lstStyle/>
          <a:p>
            <a:r>
              <a:rPr lang="zh-CN" altLang="en-US" sz="32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批量担保</a:t>
            </a:r>
            <a:endParaRPr lang="zh-CN" altLang="en-US" sz="3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04" name="组合 103"/>
          <p:cNvGrpSpPr/>
          <p:nvPr/>
        </p:nvGrpSpPr>
        <p:grpSpPr>
          <a:xfrm>
            <a:off x="7307262" y="1700808"/>
            <a:ext cx="1836738" cy="4927600"/>
            <a:chOff x="7307262" y="1700808"/>
            <a:chExt cx="1836738" cy="4927600"/>
          </a:xfrm>
        </p:grpSpPr>
        <p:sp>
          <p:nvSpPr>
            <p:cNvPr id="80" name="圆角矩形 79"/>
            <p:cNvSpPr/>
            <p:nvPr/>
          </p:nvSpPr>
          <p:spPr bwMode="auto">
            <a:xfrm>
              <a:off x="7307262" y="1700808"/>
              <a:ext cx="1836738" cy="4927600"/>
            </a:xfrm>
            <a:prstGeom prst="roundRect">
              <a:avLst/>
            </a:prstGeom>
            <a:solidFill>
              <a:schemeClr val="accent2">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4" name="TextBox 93"/>
            <p:cNvSpPr txBox="1"/>
            <p:nvPr/>
          </p:nvSpPr>
          <p:spPr>
            <a:xfrm>
              <a:off x="7668344" y="2123564"/>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定期核对</a:t>
              </a:r>
              <a:endParaRPr lang="zh-CN" altLang="en-US" b="1" dirty="0">
                <a:latin typeface="微软雅黑" pitchFamily="34" charset="-122"/>
                <a:ea typeface="微软雅黑" pitchFamily="34" charset="-122"/>
              </a:endParaRPr>
            </a:p>
          </p:txBody>
        </p:sp>
        <p:sp>
          <p:nvSpPr>
            <p:cNvPr id="99" name="TextBox 98"/>
            <p:cNvSpPr txBox="1"/>
            <p:nvPr/>
          </p:nvSpPr>
          <p:spPr>
            <a:xfrm>
              <a:off x="7596336" y="2762925"/>
              <a:ext cx="1368152" cy="1169551"/>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合作银行应按月向管理中心提交</a:t>
              </a:r>
              <a:r>
                <a:rPr lang="en-US" altLang="zh-CN" sz="1400" dirty="0" smtClean="0">
                  <a:latin typeface="微软雅黑" pitchFamily="34" charset="-122"/>
                  <a:ea typeface="微软雅黑" pitchFamily="34" charset="-122"/>
                </a:rPr>
                <a:t>“</a:t>
              </a:r>
              <a:r>
                <a:rPr lang="zh-CN" altLang="zh-CN" sz="1400" dirty="0" smtClean="0">
                  <a:latin typeface="微软雅黑" pitchFamily="34" charset="-122"/>
                  <a:ea typeface="微软雅黑" pitchFamily="34" charset="-122"/>
                </a:rPr>
                <a:t>批量担保业务明细表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a:t>
              </a:r>
            </a:p>
          </p:txBody>
        </p:sp>
      </p:grpSp>
      <p:grpSp>
        <p:nvGrpSpPr>
          <p:cNvPr id="103" name="组合 102"/>
          <p:cNvGrpSpPr/>
          <p:nvPr/>
        </p:nvGrpSpPr>
        <p:grpSpPr>
          <a:xfrm>
            <a:off x="5508625" y="1741340"/>
            <a:ext cx="2015703" cy="4928020"/>
            <a:chOff x="5508625" y="1741340"/>
            <a:chExt cx="2015703" cy="4928020"/>
          </a:xfrm>
        </p:grpSpPr>
        <p:grpSp>
          <p:nvGrpSpPr>
            <p:cNvPr id="88" name="组合 87"/>
            <p:cNvGrpSpPr/>
            <p:nvPr/>
          </p:nvGrpSpPr>
          <p:grpSpPr>
            <a:xfrm>
              <a:off x="5508625" y="1741340"/>
              <a:ext cx="2015703" cy="4928020"/>
              <a:chOff x="5508625" y="1741340"/>
              <a:chExt cx="2015703" cy="4928020"/>
            </a:xfrm>
          </p:grpSpPr>
          <p:sp>
            <p:nvSpPr>
              <p:cNvPr id="27" name="圆角矩形 26"/>
              <p:cNvSpPr/>
              <p:nvPr/>
            </p:nvSpPr>
            <p:spPr bwMode="auto">
              <a:xfrm>
                <a:off x="5508625" y="1741340"/>
                <a:ext cx="1800225" cy="4928020"/>
              </a:xfrm>
              <a:prstGeom prst="roundRect">
                <a:avLst/>
              </a:prstGeom>
              <a:solidFill>
                <a:schemeClr val="accent3">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85" name="右箭头 84"/>
              <p:cNvSpPr/>
              <p:nvPr/>
            </p:nvSpPr>
            <p:spPr>
              <a:xfrm>
                <a:off x="7092280"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93" name="TextBox 92"/>
            <p:cNvSpPr txBox="1"/>
            <p:nvPr/>
          </p:nvSpPr>
          <p:spPr>
            <a:xfrm>
              <a:off x="57961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办理放款</a:t>
              </a:r>
              <a:endParaRPr lang="zh-CN" altLang="en-US" b="1" dirty="0">
                <a:latin typeface="微软雅黑" pitchFamily="34" charset="-122"/>
                <a:ea typeface="微软雅黑" pitchFamily="34" charset="-122"/>
              </a:endParaRPr>
            </a:p>
          </p:txBody>
        </p:sp>
        <p:sp>
          <p:nvSpPr>
            <p:cNvPr id="98" name="TextBox 97"/>
            <p:cNvSpPr txBox="1"/>
            <p:nvPr/>
          </p:nvSpPr>
          <p:spPr>
            <a:xfrm>
              <a:off x="5724128" y="2766987"/>
              <a:ext cx="1368152" cy="2462213"/>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管理中心经审查，同意提供担保的，将书面意见连同《保证合同》反馈经办银行，由银行发放贷款；不同意提供担保的，将有关材料退回经办银行</a:t>
              </a:r>
              <a:r>
                <a:rPr lang="zh-CN" altLang="en-US" sz="1400" dirty="0" smtClean="0">
                  <a:latin typeface="微软雅黑" pitchFamily="34" charset="-122"/>
                  <a:ea typeface="微软雅黑" pitchFamily="34" charset="-122"/>
                </a:rPr>
                <a:t>。</a:t>
              </a:r>
            </a:p>
          </p:txBody>
        </p:sp>
      </p:grpSp>
      <p:grpSp>
        <p:nvGrpSpPr>
          <p:cNvPr id="102" name="组合 101"/>
          <p:cNvGrpSpPr/>
          <p:nvPr/>
        </p:nvGrpSpPr>
        <p:grpSpPr>
          <a:xfrm>
            <a:off x="3634854" y="1741760"/>
            <a:ext cx="2089274" cy="4927600"/>
            <a:chOff x="3634854" y="1741760"/>
            <a:chExt cx="2089274" cy="4927600"/>
          </a:xfrm>
        </p:grpSpPr>
        <p:grpSp>
          <p:nvGrpSpPr>
            <p:cNvPr id="87" name="组合 86"/>
            <p:cNvGrpSpPr/>
            <p:nvPr/>
          </p:nvGrpSpPr>
          <p:grpSpPr>
            <a:xfrm>
              <a:off x="3634854" y="1741760"/>
              <a:ext cx="2089274" cy="4927600"/>
              <a:chOff x="3634854" y="1741760"/>
              <a:chExt cx="2089274" cy="4927600"/>
            </a:xfrm>
          </p:grpSpPr>
          <p:sp>
            <p:nvSpPr>
              <p:cNvPr id="79" name="圆角矩形 78"/>
              <p:cNvSpPr/>
              <p:nvPr/>
            </p:nvSpPr>
            <p:spPr bwMode="auto">
              <a:xfrm>
                <a:off x="3634854" y="1741760"/>
                <a:ext cx="1873250" cy="4927600"/>
              </a:xfrm>
              <a:prstGeom prst="roundRect">
                <a:avLst/>
              </a:prstGeom>
              <a:solidFill>
                <a:schemeClr val="accent6">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4" name="右箭头 83"/>
              <p:cNvSpPr/>
              <p:nvPr/>
            </p:nvSpPr>
            <p:spPr>
              <a:xfrm>
                <a:off x="5292080"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92" name="TextBox 91"/>
            <p:cNvSpPr txBox="1"/>
            <p:nvPr/>
          </p:nvSpPr>
          <p:spPr>
            <a:xfrm>
              <a:off x="39959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担保审核</a:t>
              </a:r>
              <a:endParaRPr lang="zh-CN" altLang="en-US" b="1" dirty="0">
                <a:latin typeface="微软雅黑" pitchFamily="34" charset="-122"/>
                <a:ea typeface="微软雅黑" pitchFamily="34" charset="-122"/>
              </a:endParaRPr>
            </a:p>
          </p:txBody>
        </p:sp>
        <p:sp>
          <p:nvSpPr>
            <p:cNvPr id="97" name="TextBox 96"/>
            <p:cNvSpPr txBox="1"/>
            <p:nvPr/>
          </p:nvSpPr>
          <p:spPr>
            <a:xfrm>
              <a:off x="3851920" y="2764085"/>
              <a:ext cx="1512168" cy="1384995"/>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管理中心在收到材料齐全的情况下进行形式审查，形式审查应在</a:t>
              </a:r>
              <a:r>
                <a:rPr lang="en-US" altLang="zh-CN" sz="1400" dirty="0" smtClean="0">
                  <a:latin typeface="微软雅黑" pitchFamily="34" charset="-122"/>
                  <a:ea typeface="微软雅黑" pitchFamily="34" charset="-122"/>
                </a:rPr>
                <a:t>5</a:t>
              </a:r>
              <a:r>
                <a:rPr lang="zh-CN" altLang="zh-CN" sz="1400" dirty="0" smtClean="0">
                  <a:latin typeface="微软雅黑" pitchFamily="34" charset="-122"/>
                  <a:ea typeface="微软雅黑" pitchFamily="34" charset="-122"/>
                </a:rPr>
                <a:t>个工作日内完成</a:t>
              </a:r>
              <a:r>
                <a:rPr lang="zh-CN" altLang="en-US" sz="1400" dirty="0" smtClean="0">
                  <a:latin typeface="微软雅黑" pitchFamily="34" charset="-122"/>
                  <a:ea typeface="微软雅黑" pitchFamily="34" charset="-122"/>
                </a:rPr>
                <a:t>。</a:t>
              </a:r>
            </a:p>
          </p:txBody>
        </p:sp>
      </p:grpSp>
      <p:grpSp>
        <p:nvGrpSpPr>
          <p:cNvPr id="101" name="组合 100"/>
          <p:cNvGrpSpPr/>
          <p:nvPr/>
        </p:nvGrpSpPr>
        <p:grpSpPr>
          <a:xfrm>
            <a:off x="1835150" y="1741760"/>
            <a:ext cx="2016770" cy="4927600"/>
            <a:chOff x="1835150" y="1741760"/>
            <a:chExt cx="2016770" cy="4927600"/>
          </a:xfrm>
        </p:grpSpPr>
        <p:grpSp>
          <p:nvGrpSpPr>
            <p:cNvPr id="86" name="组合 85"/>
            <p:cNvGrpSpPr/>
            <p:nvPr/>
          </p:nvGrpSpPr>
          <p:grpSpPr>
            <a:xfrm>
              <a:off x="1835150" y="1741760"/>
              <a:ext cx="2016770" cy="4927600"/>
              <a:chOff x="1835150" y="1741760"/>
              <a:chExt cx="2016770" cy="4927600"/>
            </a:xfrm>
          </p:grpSpPr>
          <p:sp>
            <p:nvSpPr>
              <p:cNvPr id="69" name="圆角矩形 68"/>
              <p:cNvSpPr/>
              <p:nvPr/>
            </p:nvSpPr>
            <p:spPr bwMode="auto">
              <a:xfrm>
                <a:off x="1835150" y="1741760"/>
                <a:ext cx="1873250" cy="4927600"/>
              </a:xfrm>
              <a:prstGeom prst="roundRect">
                <a:avLst/>
              </a:prstGeom>
              <a:solidFill>
                <a:schemeClr val="accent4">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3" name="右箭头 82"/>
              <p:cNvSpPr/>
              <p:nvPr/>
            </p:nvSpPr>
            <p:spPr>
              <a:xfrm>
                <a:off x="3419872"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91" name="TextBox 90"/>
            <p:cNvSpPr txBox="1"/>
            <p:nvPr/>
          </p:nvSpPr>
          <p:spPr>
            <a:xfrm>
              <a:off x="21957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尽职调查</a:t>
              </a:r>
              <a:endParaRPr lang="zh-CN" altLang="en-US" b="1" dirty="0">
                <a:latin typeface="微软雅黑" pitchFamily="34" charset="-122"/>
                <a:ea typeface="微软雅黑" pitchFamily="34" charset="-122"/>
              </a:endParaRPr>
            </a:p>
          </p:txBody>
        </p:sp>
        <p:sp>
          <p:nvSpPr>
            <p:cNvPr id="96" name="TextBox 95"/>
            <p:cNvSpPr txBox="1"/>
            <p:nvPr/>
          </p:nvSpPr>
          <p:spPr>
            <a:xfrm>
              <a:off x="2051720" y="2765827"/>
              <a:ext cx="1440160" cy="2031325"/>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合作银行按照方案进行客户筛选和内部审批，对符合申请条件的企业按照《担保业务提交材料清单》要求报送管理中心进行审查</a:t>
              </a:r>
              <a:r>
                <a:rPr lang="zh-CN" altLang="en-US" sz="1400" dirty="0" smtClean="0">
                  <a:latin typeface="微软雅黑" pitchFamily="34" charset="-122"/>
                  <a:ea typeface="微软雅黑" pitchFamily="34" charset="-122"/>
                </a:rPr>
                <a:t>。</a:t>
              </a:r>
            </a:p>
          </p:txBody>
        </p:sp>
      </p:grpSp>
      <p:grpSp>
        <p:nvGrpSpPr>
          <p:cNvPr id="100" name="组合 99"/>
          <p:cNvGrpSpPr/>
          <p:nvPr/>
        </p:nvGrpSpPr>
        <p:grpSpPr>
          <a:xfrm>
            <a:off x="0" y="1741760"/>
            <a:ext cx="2051720" cy="4927600"/>
            <a:chOff x="0" y="1741760"/>
            <a:chExt cx="2051720" cy="4927600"/>
          </a:xfrm>
        </p:grpSpPr>
        <p:grpSp>
          <p:nvGrpSpPr>
            <p:cNvPr id="82" name="组合 81"/>
            <p:cNvGrpSpPr/>
            <p:nvPr/>
          </p:nvGrpSpPr>
          <p:grpSpPr>
            <a:xfrm>
              <a:off x="0" y="1741760"/>
              <a:ext cx="2051720" cy="4927600"/>
              <a:chOff x="0" y="1741760"/>
              <a:chExt cx="2051720" cy="4927600"/>
            </a:xfrm>
          </p:grpSpPr>
          <p:sp>
            <p:nvSpPr>
              <p:cNvPr id="78" name="圆角矩形 77"/>
              <p:cNvSpPr/>
              <p:nvPr/>
            </p:nvSpPr>
            <p:spPr bwMode="auto">
              <a:xfrm>
                <a:off x="0" y="1741760"/>
                <a:ext cx="1835696" cy="4927600"/>
              </a:xfrm>
              <a:prstGeom prst="roundRect">
                <a:avLst/>
              </a:prstGeom>
              <a:solidFill>
                <a:schemeClr val="tx2">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1" name="右箭头 80"/>
              <p:cNvSpPr/>
              <p:nvPr/>
            </p:nvSpPr>
            <p:spPr>
              <a:xfrm>
                <a:off x="1619672"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90" name="TextBox 89"/>
            <p:cNvSpPr txBox="1"/>
            <p:nvPr/>
          </p:nvSpPr>
          <p:spPr>
            <a:xfrm>
              <a:off x="323528"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提出申请</a:t>
              </a:r>
              <a:endParaRPr lang="zh-CN" altLang="en-US" b="1" dirty="0">
                <a:latin typeface="微软雅黑" pitchFamily="34" charset="-122"/>
                <a:ea typeface="微软雅黑" pitchFamily="34" charset="-122"/>
              </a:endParaRPr>
            </a:p>
          </p:txBody>
        </p:sp>
        <p:sp>
          <p:nvSpPr>
            <p:cNvPr id="95" name="TextBox 94"/>
            <p:cNvSpPr txBox="1"/>
            <p:nvPr/>
          </p:nvSpPr>
          <p:spPr>
            <a:xfrm>
              <a:off x="179512" y="2769309"/>
              <a:ext cx="1512168" cy="3323987"/>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向合作银行提出贷款申请，并提供相关基础材料；合作银行向管理中心提交《批量担保业务合作方案》</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pPr indent="180000"/>
              <a:r>
                <a:rPr lang="zh-CN" altLang="zh-CN" sz="1400" dirty="0" smtClean="0">
                  <a:latin typeface="微软雅黑" pitchFamily="34" charset="-122"/>
                  <a:ea typeface="微软雅黑" pitchFamily="34" charset="-122"/>
                </a:rPr>
                <a:t>方案应包括</a:t>
              </a:r>
              <a:r>
                <a:rPr lang="zh-CN" altLang="en-US" sz="1400" dirty="0" smtClean="0">
                  <a:latin typeface="微软雅黑" pitchFamily="34" charset="-122"/>
                  <a:ea typeface="微软雅黑" pitchFamily="34" charset="-122"/>
                </a:rPr>
                <a:t>：</a:t>
              </a:r>
              <a:r>
                <a:rPr lang="zh-CN" altLang="zh-CN" sz="1400" dirty="0" smtClean="0">
                  <a:latin typeface="微软雅黑" pitchFamily="34" charset="-122"/>
                  <a:ea typeface="微软雅黑" pitchFamily="34" charset="-122"/>
                </a:rPr>
                <a:t>批量担保业务目标客户群、准入标准、单户授信金额、总体授信规模、授信期限、风险控制措施等内容</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checkerboard(across)">
                                      <p:cBhvr>
                                        <p:cTn id="12" dur="10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checkerboard(across)">
                                      <p:cBhvr>
                                        <p:cTn id="17" dur="10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checkerboard(across)">
                                      <p:cBhvr>
                                        <p:cTn id="22" dur="10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checkerboard(across)">
                                      <p:cBhvr>
                                        <p:cTn id="27"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grpSp>
        <p:nvGrpSpPr>
          <p:cNvPr id="4" name="组合 3"/>
          <p:cNvGrpSpPr/>
          <p:nvPr/>
        </p:nvGrpSpPr>
        <p:grpSpPr>
          <a:xfrm>
            <a:off x="6371704" y="1844824"/>
            <a:ext cx="1836738" cy="4927600"/>
            <a:chOff x="7307262" y="1700808"/>
            <a:chExt cx="1836738" cy="4927600"/>
          </a:xfrm>
        </p:grpSpPr>
        <p:sp>
          <p:nvSpPr>
            <p:cNvPr id="5" name="圆角矩形 4"/>
            <p:cNvSpPr/>
            <p:nvPr/>
          </p:nvSpPr>
          <p:spPr bwMode="auto">
            <a:xfrm>
              <a:off x="7307262" y="1700808"/>
              <a:ext cx="1836738" cy="4927600"/>
            </a:xfrm>
            <a:prstGeom prst="roundRect">
              <a:avLst/>
            </a:prstGeom>
            <a:solidFill>
              <a:schemeClr val="accent2">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7668344" y="2123564"/>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办理放款</a:t>
              </a:r>
              <a:endParaRPr lang="zh-CN" altLang="en-US" b="1" dirty="0">
                <a:latin typeface="微软雅黑" pitchFamily="34" charset="-122"/>
                <a:ea typeface="微软雅黑" pitchFamily="34" charset="-122"/>
              </a:endParaRPr>
            </a:p>
          </p:txBody>
        </p:sp>
        <p:sp>
          <p:nvSpPr>
            <p:cNvPr id="7" name="TextBox 6"/>
            <p:cNvSpPr txBox="1"/>
            <p:nvPr/>
          </p:nvSpPr>
          <p:spPr>
            <a:xfrm>
              <a:off x="7596336" y="2762925"/>
              <a:ext cx="1368152" cy="2462213"/>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管理中心经审查，同意提供担保的，将书面意见连同《保证合同》反馈经办银行，由银行发放贷款；不同意提供担保的，将有关材料退回经办银行</a:t>
              </a:r>
              <a:r>
                <a:rPr lang="zh-CN" altLang="en-US" sz="1400" dirty="0" smtClean="0">
                  <a:latin typeface="微软雅黑" pitchFamily="34" charset="-122"/>
                  <a:ea typeface="微软雅黑" pitchFamily="34" charset="-122"/>
                </a:rPr>
                <a:t>。</a:t>
              </a:r>
            </a:p>
          </p:txBody>
        </p:sp>
      </p:grpSp>
      <p:grpSp>
        <p:nvGrpSpPr>
          <p:cNvPr id="8" name="组合 7"/>
          <p:cNvGrpSpPr/>
          <p:nvPr/>
        </p:nvGrpSpPr>
        <p:grpSpPr>
          <a:xfrm>
            <a:off x="4573067" y="1885356"/>
            <a:ext cx="2015703" cy="4928020"/>
            <a:chOff x="5508625" y="1741340"/>
            <a:chExt cx="2015703" cy="4928020"/>
          </a:xfrm>
        </p:grpSpPr>
        <p:grpSp>
          <p:nvGrpSpPr>
            <p:cNvPr id="9" name="组合 87"/>
            <p:cNvGrpSpPr/>
            <p:nvPr/>
          </p:nvGrpSpPr>
          <p:grpSpPr>
            <a:xfrm>
              <a:off x="5508625" y="1741340"/>
              <a:ext cx="2015703" cy="4928020"/>
              <a:chOff x="5508625" y="1741340"/>
              <a:chExt cx="2015703" cy="4928020"/>
            </a:xfrm>
          </p:grpSpPr>
          <p:sp>
            <p:nvSpPr>
              <p:cNvPr id="12" name="圆角矩形 11"/>
              <p:cNvSpPr/>
              <p:nvPr/>
            </p:nvSpPr>
            <p:spPr bwMode="auto">
              <a:xfrm>
                <a:off x="5508625" y="1741340"/>
                <a:ext cx="1800225" cy="4928020"/>
              </a:xfrm>
              <a:prstGeom prst="roundRect">
                <a:avLst/>
              </a:prstGeom>
              <a:solidFill>
                <a:schemeClr val="accent3">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13" name="右箭头 12"/>
              <p:cNvSpPr/>
              <p:nvPr/>
            </p:nvSpPr>
            <p:spPr>
              <a:xfrm>
                <a:off x="7092280"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10" name="TextBox 9"/>
            <p:cNvSpPr txBox="1"/>
            <p:nvPr/>
          </p:nvSpPr>
          <p:spPr>
            <a:xfrm>
              <a:off x="57961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担保审核</a:t>
              </a:r>
              <a:endParaRPr lang="zh-CN" altLang="en-US" b="1" dirty="0">
                <a:latin typeface="微软雅黑" pitchFamily="34" charset="-122"/>
                <a:ea typeface="微软雅黑" pitchFamily="34" charset="-122"/>
              </a:endParaRPr>
            </a:p>
          </p:txBody>
        </p:sp>
        <p:sp>
          <p:nvSpPr>
            <p:cNvPr id="11" name="TextBox 10"/>
            <p:cNvSpPr txBox="1"/>
            <p:nvPr/>
          </p:nvSpPr>
          <p:spPr>
            <a:xfrm>
              <a:off x="5724128" y="2766987"/>
              <a:ext cx="1368152" cy="2031325"/>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管理中心对合作银行推荐的借款企业进行实质审查，管理中心应在收到材料齐全的情况下在</a:t>
              </a:r>
              <a:r>
                <a:rPr lang="en-US" altLang="zh-CN" sz="1400" dirty="0" smtClean="0">
                  <a:latin typeface="微软雅黑" pitchFamily="34" charset="-122"/>
                  <a:ea typeface="微软雅黑" pitchFamily="34" charset="-122"/>
                </a:rPr>
                <a:t>10</a:t>
              </a:r>
              <a:r>
                <a:rPr lang="zh-CN" altLang="zh-CN" sz="1400" dirty="0" smtClean="0">
                  <a:latin typeface="微软雅黑" pitchFamily="34" charset="-122"/>
                  <a:ea typeface="微软雅黑" pitchFamily="34" charset="-122"/>
                </a:rPr>
                <a:t>个工作日内完成审查</a:t>
              </a:r>
              <a:r>
                <a:rPr lang="zh-CN" altLang="en-US" sz="1400" dirty="0" smtClean="0">
                  <a:latin typeface="微软雅黑" pitchFamily="34" charset="-122"/>
                  <a:ea typeface="微软雅黑" pitchFamily="34" charset="-122"/>
                </a:rPr>
                <a:t>。</a:t>
              </a:r>
            </a:p>
          </p:txBody>
        </p:sp>
      </p:grpSp>
      <p:grpSp>
        <p:nvGrpSpPr>
          <p:cNvPr id="14" name="组合 13"/>
          <p:cNvGrpSpPr/>
          <p:nvPr/>
        </p:nvGrpSpPr>
        <p:grpSpPr>
          <a:xfrm>
            <a:off x="2699296" y="1885776"/>
            <a:ext cx="2089274" cy="4927600"/>
            <a:chOff x="3634854" y="1741760"/>
            <a:chExt cx="2089274" cy="4927600"/>
          </a:xfrm>
        </p:grpSpPr>
        <p:grpSp>
          <p:nvGrpSpPr>
            <p:cNvPr id="15" name="组合 86"/>
            <p:cNvGrpSpPr/>
            <p:nvPr/>
          </p:nvGrpSpPr>
          <p:grpSpPr>
            <a:xfrm>
              <a:off x="3634854" y="1741760"/>
              <a:ext cx="2089274" cy="4927600"/>
              <a:chOff x="3634854" y="1741760"/>
              <a:chExt cx="2089274" cy="4927600"/>
            </a:xfrm>
          </p:grpSpPr>
          <p:sp>
            <p:nvSpPr>
              <p:cNvPr id="18" name="圆角矩形 17"/>
              <p:cNvSpPr/>
              <p:nvPr/>
            </p:nvSpPr>
            <p:spPr bwMode="auto">
              <a:xfrm>
                <a:off x="3634854" y="1741760"/>
                <a:ext cx="1873250" cy="4927600"/>
              </a:xfrm>
              <a:prstGeom prst="roundRect">
                <a:avLst/>
              </a:prstGeom>
              <a:solidFill>
                <a:schemeClr val="accent6">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右箭头 18"/>
              <p:cNvSpPr/>
              <p:nvPr/>
            </p:nvSpPr>
            <p:spPr>
              <a:xfrm>
                <a:off x="5292080"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16" name="TextBox 15"/>
            <p:cNvSpPr txBox="1"/>
            <p:nvPr/>
          </p:nvSpPr>
          <p:spPr>
            <a:xfrm>
              <a:off x="39959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尽职调查</a:t>
              </a:r>
              <a:endParaRPr lang="zh-CN" altLang="en-US" b="1" dirty="0">
                <a:latin typeface="微软雅黑" pitchFamily="34" charset="-122"/>
                <a:ea typeface="微软雅黑" pitchFamily="34" charset="-122"/>
              </a:endParaRPr>
            </a:p>
          </p:txBody>
        </p:sp>
        <p:sp>
          <p:nvSpPr>
            <p:cNvPr id="17" name="TextBox 16"/>
            <p:cNvSpPr txBox="1"/>
            <p:nvPr/>
          </p:nvSpPr>
          <p:spPr>
            <a:xfrm>
              <a:off x="3851920" y="2764085"/>
              <a:ext cx="1512168" cy="2462213"/>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合作银行按授信规定要求对申请借款企业进行尽职调查，符合授信条件，且经审批达成贷款意向的，按照《担保业务提交材料清单》要求向管理中心报送有关材料</a:t>
              </a:r>
              <a:r>
                <a:rPr lang="zh-CN" altLang="en-US" sz="1400" dirty="0" smtClean="0">
                  <a:latin typeface="微软雅黑" pitchFamily="34" charset="-122"/>
                  <a:ea typeface="微软雅黑" pitchFamily="34" charset="-122"/>
                </a:rPr>
                <a:t>。</a:t>
              </a:r>
            </a:p>
          </p:txBody>
        </p:sp>
      </p:grpSp>
      <p:grpSp>
        <p:nvGrpSpPr>
          <p:cNvPr id="20" name="组合 19"/>
          <p:cNvGrpSpPr/>
          <p:nvPr/>
        </p:nvGrpSpPr>
        <p:grpSpPr>
          <a:xfrm>
            <a:off x="899592" y="1885776"/>
            <a:ext cx="2016770" cy="4927600"/>
            <a:chOff x="1835150" y="1741760"/>
            <a:chExt cx="2016770" cy="4927600"/>
          </a:xfrm>
        </p:grpSpPr>
        <p:grpSp>
          <p:nvGrpSpPr>
            <p:cNvPr id="21" name="组合 85"/>
            <p:cNvGrpSpPr/>
            <p:nvPr/>
          </p:nvGrpSpPr>
          <p:grpSpPr>
            <a:xfrm>
              <a:off x="1835150" y="1741760"/>
              <a:ext cx="2016770" cy="4927600"/>
              <a:chOff x="1835150" y="1741760"/>
              <a:chExt cx="2016770" cy="4927600"/>
            </a:xfrm>
          </p:grpSpPr>
          <p:sp>
            <p:nvSpPr>
              <p:cNvPr id="24" name="圆角矩形 23"/>
              <p:cNvSpPr/>
              <p:nvPr/>
            </p:nvSpPr>
            <p:spPr bwMode="auto">
              <a:xfrm>
                <a:off x="1835150" y="1741760"/>
                <a:ext cx="1873250" cy="4927600"/>
              </a:xfrm>
              <a:prstGeom prst="roundRect">
                <a:avLst/>
              </a:prstGeom>
              <a:solidFill>
                <a:schemeClr val="accent4">
                  <a:lumMod val="20000"/>
                  <a:lumOff val="80000"/>
                </a:schemeClr>
              </a:solidFill>
              <a:ln>
                <a:solidFill>
                  <a:schemeClr val="bg1">
                    <a:lumMod val="75000"/>
                  </a:schemeClr>
                </a:solidFill>
              </a:ln>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endParaRPr lang="zh-CN" altLang="en-US">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右箭头 24"/>
              <p:cNvSpPr/>
              <p:nvPr/>
            </p:nvSpPr>
            <p:spPr>
              <a:xfrm>
                <a:off x="3419872" y="3645024"/>
                <a:ext cx="432048" cy="72008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22" name="TextBox 21"/>
            <p:cNvSpPr txBox="1"/>
            <p:nvPr/>
          </p:nvSpPr>
          <p:spPr>
            <a:xfrm>
              <a:off x="2195736" y="2132856"/>
              <a:ext cx="1224136"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提出申请</a:t>
              </a:r>
              <a:endParaRPr lang="zh-CN" altLang="en-US" b="1" dirty="0">
                <a:latin typeface="微软雅黑" pitchFamily="34" charset="-122"/>
                <a:ea typeface="微软雅黑" pitchFamily="34" charset="-122"/>
              </a:endParaRPr>
            </a:p>
          </p:txBody>
        </p:sp>
        <p:sp>
          <p:nvSpPr>
            <p:cNvPr id="23" name="TextBox 22"/>
            <p:cNvSpPr txBox="1"/>
            <p:nvPr/>
          </p:nvSpPr>
          <p:spPr>
            <a:xfrm>
              <a:off x="2051720" y="2765827"/>
              <a:ext cx="1440160" cy="954107"/>
            </a:xfrm>
            <a:prstGeom prst="rect">
              <a:avLst/>
            </a:prstGeom>
            <a:noFill/>
          </p:spPr>
          <p:txBody>
            <a:bodyPr wrap="square" rtlCol="0">
              <a:spAutoFit/>
            </a:bodyPr>
            <a:lstStyle/>
            <a:p>
              <a:pPr indent="180000"/>
              <a:r>
                <a:rPr lang="zh-CN" altLang="zh-CN" sz="1400" dirty="0" smtClean="0">
                  <a:latin typeface="微软雅黑" pitchFamily="34" charset="-122"/>
                  <a:ea typeface="微软雅黑" pitchFamily="34" charset="-122"/>
                </a:rPr>
                <a:t>中小微企业向合作银行提出贷款申请，并提供相关基础材料</a:t>
              </a:r>
              <a:r>
                <a:rPr lang="zh-CN" altLang="en-US" sz="1400" dirty="0" smtClean="0">
                  <a:latin typeface="微软雅黑" pitchFamily="34" charset="-122"/>
                  <a:ea typeface="微软雅黑" pitchFamily="34" charset="-122"/>
                </a:rPr>
                <a:t>。</a:t>
              </a:r>
            </a:p>
          </p:txBody>
        </p:sp>
      </p:grpSp>
      <p:sp>
        <p:nvSpPr>
          <p:cNvPr id="27" name="五边形 26"/>
          <p:cNvSpPr/>
          <p:nvPr/>
        </p:nvSpPr>
        <p:spPr>
          <a:xfrm rot="10800000">
            <a:off x="6449900" y="44621"/>
            <a:ext cx="2622092"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29" name="TextBox 28"/>
          <p:cNvSpPr txBox="1"/>
          <p:nvPr/>
        </p:nvSpPr>
        <p:spPr>
          <a:xfrm>
            <a:off x="755576" y="1052739"/>
            <a:ext cx="2304256" cy="584775"/>
          </a:xfrm>
          <a:prstGeom prst="rect">
            <a:avLst/>
          </a:prstGeom>
          <a:noFill/>
        </p:spPr>
        <p:txBody>
          <a:bodyPr wrap="square" rtlCol="0">
            <a:spAutoFit/>
          </a:bodyPr>
          <a:lstStyle/>
          <a:p>
            <a:r>
              <a:rPr lang="zh-CN" altLang="en-US" sz="32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个案担保</a:t>
            </a:r>
            <a:endParaRPr lang="zh-CN" altLang="en-US" sz="3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0" name="TextBox 29"/>
          <p:cNvSpPr txBox="1"/>
          <p:nvPr/>
        </p:nvSpPr>
        <p:spPr>
          <a:xfrm>
            <a:off x="6012160" y="105119"/>
            <a:ext cx="2946726" cy="584775"/>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业务流程</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heckerboard(across)">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65733319.jpg"/>
          <p:cNvPicPr>
            <a:picLocks noChangeAspect="1"/>
          </p:cNvPicPr>
          <p:nvPr/>
        </p:nvPicPr>
        <p:blipFill>
          <a:blip r:embed="rId2" cstate="print"/>
          <a:srcRect b="3323"/>
          <a:stretch>
            <a:fillRect/>
          </a:stretch>
        </p:blipFill>
        <p:spPr>
          <a:xfrm>
            <a:off x="385573" y="1199264"/>
            <a:ext cx="8506907" cy="5614112"/>
          </a:xfrm>
          <a:prstGeom prst="rect">
            <a:avLst/>
          </a:prstGeom>
        </p:spPr>
      </p:pic>
      <p:sp>
        <p:nvSpPr>
          <p:cNvPr id="4" name="五边形 3"/>
          <p:cNvSpPr/>
          <p:nvPr/>
        </p:nvSpPr>
        <p:spPr>
          <a:xfrm rot="10800000">
            <a:off x="6300192" y="44623"/>
            <a:ext cx="2771800"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5" name="TextBox 4"/>
          <p:cNvSpPr txBox="1"/>
          <p:nvPr/>
        </p:nvSpPr>
        <p:spPr>
          <a:xfrm>
            <a:off x="6012160" y="105122"/>
            <a:ext cx="2946726" cy="584775"/>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业务流程</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2411760" y="764704"/>
            <a:ext cx="4320480" cy="523220"/>
          </a:xfrm>
          <a:prstGeom prst="rect">
            <a:avLst/>
          </a:prstGeom>
          <a:noFill/>
        </p:spPr>
        <p:txBody>
          <a:bodyPr wrap="square" rtlCol="0">
            <a:spAutoFit/>
          </a:bodyPr>
          <a:lstStyle/>
          <a:p>
            <a:pPr algn="ctr"/>
            <a:r>
              <a:rPr lang="zh-CN" altLang="zh-CN" sz="2800" b="1" dirty="0" smtClean="0">
                <a:effectLst>
                  <a:outerShdw blurRad="38100" dist="38100" dir="2700000" algn="tl">
                    <a:srgbClr val="000000">
                      <a:alpha val="43137"/>
                    </a:srgbClr>
                  </a:outerShdw>
                </a:effectLst>
                <a:latin typeface="微软雅黑" pitchFamily="34" charset="-122"/>
                <a:ea typeface="微软雅黑" pitchFamily="34" charset="-122"/>
              </a:rPr>
              <a:t>担保业务提交材料清单</a:t>
            </a:r>
            <a:endParaRPr lang="zh-CN" altLang="en-US" sz="28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TextBox 7"/>
          <p:cNvSpPr txBox="1"/>
          <p:nvPr/>
        </p:nvSpPr>
        <p:spPr>
          <a:xfrm>
            <a:off x="1187624" y="1844824"/>
            <a:ext cx="3168352" cy="3647152"/>
          </a:xfrm>
          <a:prstGeom prst="rect">
            <a:avLst/>
          </a:prstGeom>
          <a:noFill/>
        </p:spPr>
        <p:txBody>
          <a:bodyPr wrap="square" rtlCol="0">
            <a:spAutoFit/>
          </a:bodyPr>
          <a:lstStyle/>
          <a:p>
            <a:r>
              <a:rPr lang="zh-CN" altLang="zh-CN" b="1" dirty="0" smtClean="0">
                <a:latin typeface="微软雅黑" pitchFamily="34" charset="-122"/>
                <a:ea typeface="微软雅黑" pitchFamily="34" charset="-122"/>
              </a:rPr>
              <a:t>企业提供：</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企业法人营业执照、税务登记证、基本存款账户开户登记证（副本）复印件；组织机构代码证、法定代表人身份证、贷款卡查询信息复印件</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上年度及当月财务会计报表（包括资产负债表、损益表、主要税金应交明细表，年报需附现金流量表）</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委托担保承诺书或委托担保合同（盖章）</a:t>
            </a:r>
          </a:p>
          <a:p>
            <a:pPr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重点支持类客户相关证明文件</a:t>
            </a:r>
            <a:r>
              <a:rPr lang="en-US" altLang="zh-CN"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
        <p:nvSpPr>
          <p:cNvPr id="9" name="TextBox 8"/>
          <p:cNvSpPr txBox="1"/>
          <p:nvPr/>
        </p:nvSpPr>
        <p:spPr>
          <a:xfrm>
            <a:off x="5076056" y="1844824"/>
            <a:ext cx="2880320" cy="4416594"/>
          </a:xfrm>
          <a:prstGeom prst="rect">
            <a:avLst/>
          </a:prstGeom>
          <a:noFill/>
        </p:spPr>
        <p:txBody>
          <a:bodyPr wrap="square" rtlCol="0">
            <a:spAutoFit/>
          </a:bodyPr>
          <a:lstStyle/>
          <a:p>
            <a:r>
              <a:rPr lang="zh-CN" altLang="zh-CN" b="1" dirty="0" smtClean="0">
                <a:latin typeface="微软雅黑" pitchFamily="34" charset="-122"/>
                <a:ea typeface="微软雅黑" pitchFamily="34" charset="-122"/>
              </a:rPr>
              <a:t>银行提供：</a:t>
            </a:r>
            <a:endParaRPr lang="en-US" altLang="zh-CN" b="1" dirty="0" smtClean="0">
              <a:latin typeface="微软雅黑" pitchFamily="34" charset="-122"/>
              <a:ea typeface="微软雅黑" pitchFamily="34" charset="-122"/>
            </a:endParaRPr>
          </a:p>
          <a:p>
            <a:endParaRPr lang="zh-CN" altLang="zh-CN" b="1" dirty="0" smtClean="0">
              <a:latin typeface="微软雅黑" pitchFamily="34" charset="-122"/>
              <a:ea typeface="微软雅黑" pitchFamily="34" charset="-122"/>
            </a:endParaRP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推荐项目基本情况一览表（须明示担保方式）</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企业信用等级评分表</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信贷员贷前调查报告 </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银行审批书</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保证合同（盖章）</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借款合同（放款后）</a:t>
            </a:r>
          </a:p>
          <a:p>
            <a:pPr lvl="0" indent="180000">
              <a:spcBef>
                <a:spcPts val="1200"/>
              </a:spcBef>
              <a:spcAft>
                <a:spcPts val="600"/>
              </a:spcAft>
              <a:buFont typeface="Wingdings" pitchFamily="2" charset="2"/>
              <a:buChar char="Ø"/>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上笔还款解除担保责任通知书（附还款凭证复印件）</a:t>
            </a:r>
            <a:r>
              <a:rPr lang="en-US" altLang="zh-CN" sz="1400" dirty="0" smtClean="0">
                <a:latin typeface="微软雅黑" pitchFamily="34" charset="-122"/>
                <a:ea typeface="微软雅黑" pitchFamily="34" charset="-122"/>
              </a:rPr>
              <a:t>  *</a:t>
            </a:r>
            <a:endParaRPr lang="zh-CN" altLang="zh-CN" sz="1400" dirty="0" smtClean="0">
              <a:latin typeface="微软雅黑" pitchFamily="34" charset="-122"/>
              <a:ea typeface="微软雅黑" pitchFamily="34" charset="-122"/>
            </a:endParaRPr>
          </a:p>
          <a:p>
            <a:endParaRPr lang="zh-CN" altLang="en-US" sz="1400" dirty="0"/>
          </a:p>
        </p:txBody>
      </p:sp>
      <p:sp>
        <p:nvSpPr>
          <p:cNvPr id="10" name="TextBox 9"/>
          <p:cNvSpPr txBox="1"/>
          <p:nvPr/>
        </p:nvSpPr>
        <p:spPr>
          <a:xfrm>
            <a:off x="1475656" y="6237312"/>
            <a:ext cx="6264696" cy="307777"/>
          </a:xfrm>
          <a:prstGeom prst="rect">
            <a:avLst/>
          </a:prstGeom>
          <a:noFill/>
        </p:spPr>
        <p:txBody>
          <a:bodyPr wrap="square" rtlCol="0">
            <a:spAutoFit/>
          </a:bodyPr>
          <a:lstStyle/>
          <a:p>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为选项。</a:t>
            </a:r>
            <a:r>
              <a:rPr lang="zh-CN" altLang="zh-CN" sz="1400" b="1" dirty="0" smtClean="0">
                <a:solidFill>
                  <a:srgbClr val="FF0000"/>
                </a:solidFill>
                <a:latin typeface="微软雅黑" pitchFamily="34" charset="-122"/>
                <a:ea typeface="微软雅黑" pitchFamily="34" charset="-122"/>
              </a:rPr>
              <a:t>请将所送材料按上述顺序排列，并保证材料的真实、齐全和清晰。</a:t>
            </a:r>
            <a:endParaRPr lang="zh-CN" altLang="en-US" sz="1400"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r="-14000"/>
          </a:stretch>
        </a:blipFill>
        <a:effectLst/>
      </p:bgPr>
    </p:bg>
    <p:spTree>
      <p:nvGrpSpPr>
        <p:cNvPr id="1" name=""/>
        <p:cNvGrpSpPr/>
        <p:nvPr/>
      </p:nvGrpSpPr>
      <p:grpSpPr>
        <a:xfrm>
          <a:off x="0" y="0"/>
          <a:ext cx="0" cy="0"/>
          <a:chOff x="0" y="0"/>
          <a:chExt cx="0" cy="0"/>
        </a:xfrm>
      </p:grpSpPr>
      <p:sp>
        <p:nvSpPr>
          <p:cNvPr id="7" name="圆角矩形 6"/>
          <p:cNvSpPr/>
          <p:nvPr/>
        </p:nvSpPr>
        <p:spPr>
          <a:xfrm>
            <a:off x="0" y="2060848"/>
            <a:ext cx="6372200" cy="2304256"/>
          </a:xfrm>
          <a:prstGeom prst="roundRect">
            <a:avLst/>
          </a:prstGeom>
          <a:solidFill>
            <a:schemeClr val="bg1">
              <a:alpha val="38000"/>
            </a:schemeClr>
          </a:solidFill>
          <a:ln>
            <a:noFill/>
          </a:ln>
          <a:effectLst>
            <a:outerShdw blurRad="63500" sx="102000" sy="102000" algn="ctr"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6512" y="2363396"/>
            <a:ext cx="6408712" cy="1569660"/>
          </a:xfrm>
          <a:prstGeom prst="rect">
            <a:avLst/>
          </a:prstGeom>
          <a:noFill/>
        </p:spPr>
        <p:txBody>
          <a:bodyPr wrap="square" rtlCol="0">
            <a:spAutoFit/>
          </a:bodyPr>
          <a:lstStyle/>
          <a:p>
            <a:pPr algn="ctr"/>
            <a:r>
              <a:rPr lang="zh-CN" altLang="zh-CN"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逾期贷款的</a:t>
            </a:r>
            <a:endParaRPr lang="en-US" altLang="zh-CN"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a:p>
            <a:pPr algn="ctr"/>
            <a:r>
              <a:rPr lang="zh-CN" altLang="zh-CN"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追偿、代偿和风险处置</a:t>
            </a:r>
            <a:endParaRPr lang="zh-CN" altLang="en-US"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p:txBody>
      </p:sp>
      <p:sp>
        <p:nvSpPr>
          <p:cNvPr id="6" name="TextBox 5"/>
          <p:cNvSpPr txBox="1"/>
          <p:nvPr/>
        </p:nvSpPr>
        <p:spPr>
          <a:xfrm>
            <a:off x="35496" y="2996952"/>
            <a:ext cx="5976664" cy="830997"/>
          </a:xfrm>
          <a:prstGeom prst="rect">
            <a:avLst/>
          </a:prstGeom>
          <a:noFill/>
        </p:spPr>
        <p:txBody>
          <a:bodyPr wrap="square" rtlCol="0">
            <a:spAutoFit/>
          </a:bodyPr>
          <a:lstStyle/>
          <a:p>
            <a:r>
              <a:rPr lang="en-US" altLang="zh-CN"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                  </a:t>
            </a:r>
            <a:endParaRPr lang="zh-CN" altLang="en-US"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0" y="980728"/>
            <a:ext cx="4572000" cy="5882431"/>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6" name="五边形 5"/>
          <p:cNvSpPr/>
          <p:nvPr/>
        </p:nvSpPr>
        <p:spPr>
          <a:xfrm rot="10800000">
            <a:off x="1691680" y="44622"/>
            <a:ext cx="7380312"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7" name="TextBox 6"/>
          <p:cNvSpPr txBox="1"/>
          <p:nvPr/>
        </p:nvSpPr>
        <p:spPr>
          <a:xfrm>
            <a:off x="1907704" y="105122"/>
            <a:ext cx="7051182" cy="584775"/>
          </a:xfrm>
          <a:prstGeom prst="rect">
            <a:avLst/>
          </a:prstGeom>
          <a:noFill/>
        </p:spPr>
        <p:txBody>
          <a:bodyPr wrap="square" rtlCol="0">
            <a:spAutoFit/>
          </a:bodyPr>
          <a:lstStyle/>
          <a:p>
            <a:pPr algn="r"/>
            <a:r>
              <a:rPr lang="zh-CN" altLang="zh-CN"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逾期贷款的追偿、代偿和风险处置</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TextBox 7"/>
          <p:cNvSpPr txBox="1"/>
          <p:nvPr/>
        </p:nvSpPr>
        <p:spPr>
          <a:xfrm>
            <a:off x="179512" y="1052736"/>
            <a:ext cx="4248472" cy="3247043"/>
          </a:xfrm>
          <a:prstGeom prst="rect">
            <a:avLst/>
          </a:prstGeom>
          <a:noFill/>
        </p:spPr>
        <p:txBody>
          <a:bodyPr wrap="square" rtlCol="0">
            <a:spAutoFit/>
          </a:bodyPr>
          <a:lstStyle/>
          <a:p>
            <a:pPr>
              <a:buFont typeface="Wingdings" pitchFamily="2" charset="2"/>
              <a:buChar char="u"/>
            </a:pPr>
            <a:r>
              <a:rPr lang="en-US" altLang="zh-CN" b="1"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smtClean="0">
                <a:effectLst>
                  <a:outerShdw blurRad="38100" dist="38100" dir="2700000" algn="tl">
                    <a:srgbClr val="000000">
                      <a:alpha val="43137"/>
                    </a:srgbClr>
                  </a:outerShdw>
                </a:effectLst>
                <a:latin typeface="微软雅黑" pitchFamily="34" charset="-122"/>
                <a:ea typeface="微软雅黑" pitchFamily="34" charset="-122"/>
              </a:rPr>
              <a:t>先代偿模式</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先代偿模式适用于个责保证或保证担保方式的担保贷款项目。</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在贷款逾期后，合作银行应先行催收，逾期满</a:t>
            </a:r>
            <a:r>
              <a:rPr lang="en-US" altLang="zh-CN" sz="1400" dirty="0" smtClean="0">
                <a:latin typeface="微软雅黑" pitchFamily="34" charset="-122"/>
                <a:ea typeface="微软雅黑" pitchFamily="34" charset="-122"/>
              </a:rPr>
              <a:t>2</a:t>
            </a:r>
            <a:r>
              <a:rPr lang="zh-CN" altLang="zh-CN" sz="1400" dirty="0" smtClean="0">
                <a:latin typeface="微软雅黑" pitchFamily="34" charset="-122"/>
                <a:ea typeface="微软雅黑" pitchFamily="34" charset="-122"/>
              </a:rPr>
              <a:t>个月后，合作银行向管理中心提交书面代偿申请，管理中心在相关资料齐全的前提下在</a:t>
            </a:r>
            <a:r>
              <a:rPr lang="en-US" altLang="zh-CN" sz="1400" dirty="0" smtClean="0">
                <a:latin typeface="微软雅黑" pitchFamily="34" charset="-122"/>
                <a:ea typeface="微软雅黑" pitchFamily="34" charset="-122"/>
              </a:rPr>
              <a:t>10</a:t>
            </a:r>
            <a:r>
              <a:rPr lang="zh-CN" altLang="zh-CN" sz="1400" dirty="0" smtClean="0">
                <a:latin typeface="微软雅黑" pitchFamily="34" charset="-122"/>
                <a:ea typeface="微软雅黑" pitchFamily="34" charset="-122"/>
              </a:rPr>
              <a:t>个工作日内进行审核并按担保比例予以代偿。</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在管理中心代偿之后，管理中心会同合作银行共同委托第三方（与第三方签订委托协议后）提起法律诉讼。第三方在诉讼过程中所取得的法律文书如立案通知书、判决书、执行立案通知书、中止或终结执行裁定书等需及时提交管理中心备案。</a:t>
            </a:r>
          </a:p>
          <a:p>
            <a:endParaRPr lang="zh-CN" altLang="en-US" dirty="0"/>
          </a:p>
        </p:txBody>
      </p:sp>
      <p:pic>
        <p:nvPicPr>
          <p:cNvPr id="12" name="图片 11" descr="49686d565.jpg"/>
          <p:cNvPicPr>
            <a:picLocks noChangeAspect="1"/>
          </p:cNvPicPr>
          <p:nvPr/>
        </p:nvPicPr>
        <p:blipFill>
          <a:blip r:embed="rId2" cstate="print"/>
          <a:srcRect t="15142" b="6122"/>
          <a:stretch>
            <a:fillRect/>
          </a:stretch>
        </p:blipFill>
        <p:spPr>
          <a:xfrm>
            <a:off x="5076056" y="1052736"/>
            <a:ext cx="3570312" cy="1872208"/>
          </a:xfrm>
          <a:prstGeom prst="rect">
            <a:avLst/>
          </a:prstGeom>
          <a:ln>
            <a:noFill/>
          </a:ln>
          <a:effectLst>
            <a:softEdge rad="112500"/>
          </a:effectLst>
        </p:spPr>
      </p:pic>
      <p:sp>
        <p:nvSpPr>
          <p:cNvPr id="9" name="圆角矩形 8"/>
          <p:cNvSpPr/>
          <p:nvPr/>
        </p:nvSpPr>
        <p:spPr>
          <a:xfrm>
            <a:off x="4860032" y="2420888"/>
            <a:ext cx="1872208" cy="432048"/>
          </a:xfrm>
          <a:prstGeom prst="roundRect">
            <a:avLst/>
          </a:prstGeom>
          <a:solidFill>
            <a:schemeClr val="tx1">
              <a:lumMod val="85000"/>
              <a:lumOff val="15000"/>
              <a:alpha val="49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932040" y="2478663"/>
            <a:ext cx="4032448" cy="4262705"/>
          </a:xfrm>
          <a:prstGeom prst="rect">
            <a:avLst/>
          </a:prstGeom>
          <a:noFill/>
        </p:spPr>
        <p:txBody>
          <a:bodyPr wrap="square" rtlCol="0">
            <a:spAutoFit/>
          </a:bodyPr>
          <a:lstStyle/>
          <a:p>
            <a:pPr>
              <a:buFont typeface="Wingdings" pitchFamily="2" charset="2"/>
              <a:buChar char="u"/>
            </a:pPr>
            <a:r>
              <a:rPr lang="en-US"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后代偿模式</a:t>
            </a:r>
          </a:p>
          <a:p>
            <a:pPr indent="180000">
              <a:spcBef>
                <a:spcPts val="600"/>
              </a:spcBef>
              <a:buFont typeface="Wingdings" pitchFamily="2" charset="2"/>
              <a:buChar char="l"/>
            </a:pPr>
            <a:r>
              <a:rPr lang="en-US" altLang="zh-CN" sz="1400" dirty="0" smtClean="0">
                <a:solidFill>
                  <a:schemeClr val="bg1"/>
                </a:solidFill>
                <a:latin typeface="微软雅黑" pitchFamily="34" charset="-122"/>
                <a:ea typeface="微软雅黑" pitchFamily="34" charset="-122"/>
              </a:rPr>
              <a:t> </a:t>
            </a:r>
            <a:r>
              <a:rPr lang="zh-CN" altLang="zh-CN" sz="1400" dirty="0" smtClean="0">
                <a:solidFill>
                  <a:schemeClr val="bg1"/>
                </a:solidFill>
                <a:latin typeface="微软雅黑" pitchFamily="34" charset="-122"/>
                <a:ea typeface="微软雅黑" pitchFamily="34" charset="-122"/>
              </a:rPr>
              <a:t>后代偿模式适用于抵押或质押担保方式的担保贷款项目。</a:t>
            </a:r>
          </a:p>
          <a:p>
            <a:pPr indent="180000">
              <a:spcBef>
                <a:spcPts val="600"/>
              </a:spcBef>
              <a:buFont typeface="Wingdings" pitchFamily="2" charset="2"/>
              <a:buChar char="l"/>
            </a:pPr>
            <a:r>
              <a:rPr lang="en-US" altLang="zh-CN" sz="1400" dirty="0" smtClean="0">
                <a:solidFill>
                  <a:schemeClr val="bg1"/>
                </a:solidFill>
                <a:latin typeface="微软雅黑" pitchFamily="34" charset="-122"/>
                <a:ea typeface="微软雅黑" pitchFamily="34" charset="-122"/>
              </a:rPr>
              <a:t> </a:t>
            </a:r>
            <a:r>
              <a:rPr lang="zh-CN" altLang="zh-CN" sz="1400" dirty="0" smtClean="0">
                <a:solidFill>
                  <a:schemeClr val="bg1"/>
                </a:solidFill>
                <a:latin typeface="微软雅黑" pitchFamily="34" charset="-122"/>
                <a:ea typeface="微软雅黑" pitchFamily="34" charset="-122"/>
              </a:rPr>
              <a:t>在贷款逾期后，先由合作银行全额向法院提起诉讼并申请执行，在抵、质押物处置完毕，取得法院出具的中止或终结执行裁定书后，合作银行向管理中心提交在诉讼过程中所取得的法律文书如立案通知书、判决书、执行立案通知书、中止或终结执行裁定书及书面代偿申请，提出代偿审核申请。管理中心在相关资料齐全的前提下在</a:t>
            </a:r>
            <a:r>
              <a:rPr lang="en-US" altLang="zh-CN" sz="1400" dirty="0" smtClean="0">
                <a:solidFill>
                  <a:schemeClr val="bg1"/>
                </a:solidFill>
                <a:latin typeface="微软雅黑" pitchFamily="34" charset="-122"/>
                <a:ea typeface="微软雅黑" pitchFamily="34" charset="-122"/>
              </a:rPr>
              <a:t>10</a:t>
            </a:r>
            <a:r>
              <a:rPr lang="zh-CN" altLang="zh-CN" sz="1400" dirty="0" smtClean="0">
                <a:solidFill>
                  <a:schemeClr val="bg1"/>
                </a:solidFill>
                <a:latin typeface="微软雅黑" pitchFamily="34" charset="-122"/>
                <a:ea typeface="微软雅黑" pitchFamily="34" charset="-122"/>
              </a:rPr>
              <a:t>个工作日内进行审核并按担保比例予以代偿。</a:t>
            </a:r>
          </a:p>
          <a:p>
            <a:pPr indent="180000">
              <a:spcBef>
                <a:spcPts val="600"/>
              </a:spcBef>
              <a:buFont typeface="Wingdings" pitchFamily="2" charset="2"/>
              <a:buChar char="l"/>
            </a:pPr>
            <a:r>
              <a:rPr lang="en-US" altLang="zh-CN" sz="1400" dirty="0" smtClean="0">
                <a:solidFill>
                  <a:schemeClr val="bg1"/>
                </a:solidFill>
                <a:latin typeface="微软雅黑" pitchFamily="34" charset="-122"/>
                <a:ea typeface="微软雅黑" pitchFamily="34" charset="-122"/>
              </a:rPr>
              <a:t> </a:t>
            </a:r>
            <a:r>
              <a:rPr lang="zh-CN" altLang="zh-CN" sz="1400" dirty="0" smtClean="0">
                <a:solidFill>
                  <a:schemeClr val="bg1"/>
                </a:solidFill>
                <a:latin typeface="微软雅黑" pitchFamily="34" charset="-122"/>
                <a:ea typeface="微软雅黑" pitchFamily="34" charset="-122"/>
              </a:rPr>
              <a:t>其中，对于因各种原因导致的诉讼流程过长，影响诉讼清收进程的业务，经合作银行和管理中心协商，可采用保证金的方式作为管理中心未来履行保证责任的承诺，即由管理中心按逾期担保比例将保证金存入开立在合作银行的保证金账户，待合作银行诉讼催收终结后，双方根据实际代偿金额对保证金进行清算。</a:t>
            </a:r>
            <a:endParaRPr lang="zh-CN" altLang="en-US" sz="1400" dirty="0">
              <a:solidFill>
                <a:schemeClr val="bg1"/>
              </a:solidFill>
              <a:latin typeface="微软雅黑" pitchFamily="34" charset="-122"/>
              <a:ea typeface="微软雅黑" pitchFamily="34" charset="-122"/>
            </a:endParaRPr>
          </a:p>
        </p:txBody>
      </p:sp>
      <p:pic>
        <p:nvPicPr>
          <p:cNvPr id="14" name="图片 13" descr="33873fc23.jpg"/>
          <p:cNvPicPr>
            <a:picLocks noChangeAspect="1"/>
          </p:cNvPicPr>
          <p:nvPr/>
        </p:nvPicPr>
        <p:blipFill>
          <a:blip r:embed="rId3" cstate="print"/>
          <a:stretch>
            <a:fillRect/>
          </a:stretch>
        </p:blipFill>
        <p:spPr>
          <a:xfrm>
            <a:off x="611560" y="4197181"/>
            <a:ext cx="3384376" cy="225399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rot="10800000">
            <a:off x="1691680" y="44621"/>
            <a:ext cx="7380312"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5" name="TextBox 4"/>
          <p:cNvSpPr txBox="1"/>
          <p:nvPr/>
        </p:nvSpPr>
        <p:spPr>
          <a:xfrm>
            <a:off x="1907704" y="105122"/>
            <a:ext cx="7051182" cy="584775"/>
          </a:xfrm>
          <a:prstGeom prst="rect">
            <a:avLst/>
          </a:prstGeom>
          <a:noFill/>
        </p:spPr>
        <p:txBody>
          <a:bodyPr wrap="square" rtlCol="0">
            <a:spAutoFit/>
          </a:bodyPr>
          <a:lstStyle/>
          <a:p>
            <a:pPr algn="r"/>
            <a:r>
              <a:rPr lang="zh-CN" altLang="zh-CN"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逾期贷款的追偿、代偿和风险处置</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6" name="图片 5" descr="gic11232985.jpg"/>
          <p:cNvPicPr>
            <a:picLocks noChangeAspect="1"/>
          </p:cNvPicPr>
          <p:nvPr/>
        </p:nvPicPr>
        <p:blipFill>
          <a:blip r:embed="rId2" cstate="print"/>
          <a:srcRect l="-2247" t="5061" r="-1124" b="7211"/>
          <a:stretch>
            <a:fillRect/>
          </a:stretch>
        </p:blipFill>
        <p:spPr>
          <a:xfrm>
            <a:off x="761116" y="1340768"/>
            <a:ext cx="7771324" cy="4392488"/>
          </a:xfrm>
          <a:prstGeom prst="rect">
            <a:avLst/>
          </a:prstGeom>
          <a:ln>
            <a:noFill/>
          </a:ln>
          <a:effectLst>
            <a:softEdge rad="112500"/>
          </a:effectLst>
        </p:spPr>
      </p:pic>
      <p:sp>
        <p:nvSpPr>
          <p:cNvPr id="7" name="TextBox 6"/>
          <p:cNvSpPr txBox="1"/>
          <p:nvPr/>
        </p:nvSpPr>
        <p:spPr>
          <a:xfrm>
            <a:off x="2483768" y="2132856"/>
            <a:ext cx="4752528" cy="3154710"/>
          </a:xfrm>
          <a:prstGeom prst="rect">
            <a:avLst/>
          </a:prstGeom>
          <a:noFill/>
        </p:spPr>
        <p:txBody>
          <a:bodyPr wrap="square" rtlCol="0">
            <a:spAutoFit/>
          </a:bodyPr>
          <a:lstStyle/>
          <a:p>
            <a:pPr>
              <a:buFont typeface="Wingdings" pitchFamily="2" charset="2"/>
              <a:buChar char="u"/>
            </a:pPr>
            <a:r>
              <a:rPr lang="en-US"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不良贷款清收奖励</a:t>
            </a:r>
          </a:p>
          <a:p>
            <a:pPr indent="180000">
              <a:spcBef>
                <a:spcPts val="600"/>
              </a:spcBef>
            </a:pPr>
            <a:r>
              <a:rPr lang="zh-CN" altLang="zh-CN" sz="1400" dirty="0" smtClean="0">
                <a:solidFill>
                  <a:schemeClr val="bg1"/>
                </a:solidFill>
                <a:latin typeface="微软雅黑" pitchFamily="34" charset="-122"/>
                <a:ea typeface="微软雅黑" pitchFamily="34" charset="-122"/>
              </a:rPr>
              <a:t>在后代偿模式中，管理中心和合作银行按担保比例分配合作银行的清收资金，管理中心根据所获得的清收资金，提取清收金额的一定比例，作为对合作银行的清收奖励。清收奖励资金由担保基金列支。</a:t>
            </a:r>
          </a:p>
          <a:p>
            <a:pPr indent="180000">
              <a:spcBef>
                <a:spcPts val="600"/>
              </a:spcBef>
              <a:buFont typeface="Wingdings" pitchFamily="2" charset="2"/>
              <a:buChar char="l"/>
            </a:pPr>
            <a:r>
              <a:rPr lang="zh-CN" altLang="zh-CN" sz="1400" dirty="0" smtClean="0">
                <a:solidFill>
                  <a:schemeClr val="bg1"/>
                </a:solidFill>
                <a:latin typeface="微软雅黑" pitchFamily="34" charset="-122"/>
                <a:ea typeface="微软雅黑" pitchFamily="34" charset="-122"/>
              </a:rPr>
              <a:t>合作银行的累计代偿率小于</a:t>
            </a:r>
            <a:r>
              <a:rPr lang="en-US" altLang="zh-CN" sz="1400" dirty="0" smtClean="0">
                <a:solidFill>
                  <a:schemeClr val="bg1"/>
                </a:solidFill>
                <a:latin typeface="微软雅黑" pitchFamily="34" charset="-122"/>
                <a:ea typeface="微软雅黑" pitchFamily="34" charset="-122"/>
              </a:rPr>
              <a:t>3%</a:t>
            </a:r>
            <a:r>
              <a:rPr lang="zh-CN" altLang="zh-CN" sz="1400" dirty="0" smtClean="0">
                <a:solidFill>
                  <a:schemeClr val="bg1"/>
                </a:solidFill>
                <a:latin typeface="微软雅黑" pitchFamily="34" charset="-122"/>
                <a:ea typeface="微软雅黑" pitchFamily="34" charset="-122"/>
              </a:rPr>
              <a:t>（含）的，奖励提取比例为管理中心获得的清收资金的</a:t>
            </a:r>
            <a:r>
              <a:rPr lang="en-US" altLang="zh-CN" sz="1400" dirty="0" smtClean="0">
                <a:solidFill>
                  <a:schemeClr val="bg1"/>
                </a:solidFill>
                <a:latin typeface="微软雅黑" pitchFamily="34" charset="-122"/>
                <a:ea typeface="微软雅黑" pitchFamily="34" charset="-122"/>
              </a:rPr>
              <a:t>5%</a:t>
            </a:r>
            <a:r>
              <a:rPr lang="zh-CN" altLang="zh-CN" sz="1400" dirty="0" smtClean="0">
                <a:solidFill>
                  <a:schemeClr val="bg1"/>
                </a:solidFill>
                <a:latin typeface="微软雅黑" pitchFamily="34" charset="-122"/>
                <a:ea typeface="微软雅黑" pitchFamily="34" charset="-122"/>
              </a:rPr>
              <a:t>；</a:t>
            </a:r>
          </a:p>
          <a:p>
            <a:pPr indent="180000">
              <a:spcBef>
                <a:spcPts val="600"/>
              </a:spcBef>
              <a:buFont typeface="Wingdings" pitchFamily="2" charset="2"/>
              <a:buChar char="l"/>
            </a:pPr>
            <a:r>
              <a:rPr lang="zh-CN" altLang="zh-CN" sz="1400" dirty="0" smtClean="0">
                <a:solidFill>
                  <a:schemeClr val="bg1"/>
                </a:solidFill>
                <a:latin typeface="微软雅黑" pitchFamily="34" charset="-122"/>
                <a:ea typeface="微软雅黑" pitchFamily="34" charset="-122"/>
              </a:rPr>
              <a:t>合作银行的累计代偿率大于</a:t>
            </a:r>
            <a:r>
              <a:rPr lang="en-US" altLang="zh-CN" sz="1400" dirty="0" smtClean="0">
                <a:solidFill>
                  <a:schemeClr val="bg1"/>
                </a:solidFill>
                <a:latin typeface="微软雅黑" pitchFamily="34" charset="-122"/>
                <a:ea typeface="微软雅黑" pitchFamily="34" charset="-122"/>
              </a:rPr>
              <a:t>3%</a:t>
            </a:r>
            <a:r>
              <a:rPr lang="zh-CN" altLang="zh-CN" sz="1400" dirty="0" smtClean="0">
                <a:solidFill>
                  <a:schemeClr val="bg1"/>
                </a:solidFill>
                <a:latin typeface="微软雅黑" pitchFamily="34" charset="-122"/>
                <a:ea typeface="微软雅黑" pitchFamily="34" charset="-122"/>
              </a:rPr>
              <a:t>且小于</a:t>
            </a:r>
            <a:r>
              <a:rPr lang="en-US" altLang="zh-CN" sz="1400" dirty="0" smtClean="0">
                <a:solidFill>
                  <a:schemeClr val="bg1"/>
                </a:solidFill>
                <a:latin typeface="微软雅黑" pitchFamily="34" charset="-122"/>
                <a:ea typeface="微软雅黑" pitchFamily="34" charset="-122"/>
              </a:rPr>
              <a:t>5%</a:t>
            </a:r>
            <a:r>
              <a:rPr lang="zh-CN" altLang="zh-CN" sz="1400" dirty="0" smtClean="0">
                <a:solidFill>
                  <a:schemeClr val="bg1"/>
                </a:solidFill>
                <a:latin typeface="微软雅黑" pitchFamily="34" charset="-122"/>
                <a:ea typeface="微软雅黑" pitchFamily="34" charset="-122"/>
              </a:rPr>
              <a:t>（含）的，奖励提取比例为管理中心获得的清收资金的</a:t>
            </a:r>
            <a:r>
              <a:rPr lang="en-US" altLang="zh-CN" sz="1400" dirty="0" smtClean="0">
                <a:solidFill>
                  <a:schemeClr val="bg1"/>
                </a:solidFill>
                <a:latin typeface="微软雅黑" pitchFamily="34" charset="-122"/>
                <a:ea typeface="微软雅黑" pitchFamily="34" charset="-122"/>
              </a:rPr>
              <a:t>3%</a:t>
            </a:r>
            <a:r>
              <a:rPr lang="zh-CN" altLang="zh-CN" sz="1400" dirty="0" smtClean="0">
                <a:solidFill>
                  <a:schemeClr val="bg1"/>
                </a:solidFill>
                <a:latin typeface="微软雅黑" pitchFamily="34" charset="-122"/>
                <a:ea typeface="微软雅黑" pitchFamily="34" charset="-122"/>
              </a:rPr>
              <a:t>；</a:t>
            </a:r>
          </a:p>
          <a:p>
            <a:pPr indent="180000">
              <a:spcBef>
                <a:spcPts val="600"/>
              </a:spcBef>
              <a:buFont typeface="Wingdings" pitchFamily="2" charset="2"/>
              <a:buChar char="l"/>
            </a:pPr>
            <a:r>
              <a:rPr lang="zh-CN" altLang="zh-CN" sz="1400" dirty="0" smtClean="0">
                <a:solidFill>
                  <a:schemeClr val="bg1"/>
                </a:solidFill>
                <a:latin typeface="微软雅黑" pitchFamily="34" charset="-122"/>
                <a:ea typeface="微软雅黑" pitchFamily="34" charset="-122"/>
              </a:rPr>
              <a:t>累计代偿净额</a:t>
            </a:r>
            <a:r>
              <a:rPr lang="en-US" altLang="zh-CN" sz="1400" dirty="0" smtClean="0">
                <a:solidFill>
                  <a:schemeClr val="bg1"/>
                </a:solidFill>
                <a:latin typeface="微软雅黑" pitchFamily="34" charset="-122"/>
                <a:ea typeface="微软雅黑" pitchFamily="34" charset="-122"/>
              </a:rPr>
              <a:t>=</a:t>
            </a:r>
            <a:r>
              <a:rPr lang="zh-CN" altLang="zh-CN" sz="1400" dirty="0" smtClean="0">
                <a:solidFill>
                  <a:schemeClr val="bg1"/>
                </a:solidFill>
                <a:latin typeface="微软雅黑" pitchFamily="34" charset="-122"/>
                <a:ea typeface="微软雅黑" pitchFamily="34" charset="-122"/>
              </a:rPr>
              <a:t>累计代偿总额</a:t>
            </a:r>
            <a:r>
              <a:rPr lang="en-US" altLang="zh-CN" sz="1400" dirty="0" smtClean="0">
                <a:solidFill>
                  <a:schemeClr val="bg1"/>
                </a:solidFill>
                <a:latin typeface="微软雅黑" pitchFamily="34" charset="-122"/>
                <a:ea typeface="微软雅黑" pitchFamily="34" charset="-122"/>
              </a:rPr>
              <a:t>-</a:t>
            </a:r>
            <a:r>
              <a:rPr lang="zh-CN" altLang="zh-CN" sz="1400" dirty="0" smtClean="0">
                <a:solidFill>
                  <a:schemeClr val="bg1"/>
                </a:solidFill>
                <a:latin typeface="微软雅黑" pitchFamily="34" charset="-122"/>
                <a:ea typeface="微软雅黑" pitchFamily="34" charset="-122"/>
              </a:rPr>
              <a:t>累计追回代偿金额；</a:t>
            </a:r>
          </a:p>
          <a:p>
            <a:pPr indent="180000">
              <a:spcBef>
                <a:spcPts val="600"/>
              </a:spcBef>
              <a:buFont typeface="Wingdings" pitchFamily="2" charset="2"/>
              <a:buChar char="l"/>
            </a:pPr>
            <a:r>
              <a:rPr lang="zh-CN" altLang="zh-CN" sz="1400" dirty="0" smtClean="0">
                <a:solidFill>
                  <a:schemeClr val="bg1"/>
                </a:solidFill>
                <a:latin typeface="微软雅黑" pitchFamily="34" charset="-122"/>
                <a:ea typeface="微软雅黑" pitchFamily="34" charset="-122"/>
              </a:rPr>
              <a:t>累计代偿率</a:t>
            </a:r>
            <a:r>
              <a:rPr lang="en-US" altLang="zh-CN" sz="1400" dirty="0" smtClean="0">
                <a:solidFill>
                  <a:schemeClr val="bg1"/>
                </a:solidFill>
                <a:latin typeface="微软雅黑" pitchFamily="34" charset="-122"/>
                <a:ea typeface="微软雅黑" pitchFamily="34" charset="-122"/>
              </a:rPr>
              <a:t>=</a:t>
            </a:r>
            <a:r>
              <a:rPr lang="zh-CN" altLang="zh-CN" sz="1400" dirty="0" smtClean="0">
                <a:solidFill>
                  <a:schemeClr val="bg1"/>
                </a:solidFill>
                <a:latin typeface="微软雅黑" pitchFamily="34" charset="-122"/>
                <a:ea typeface="微软雅黑" pitchFamily="34" charset="-122"/>
              </a:rPr>
              <a:t>累计代偿净额</a:t>
            </a:r>
            <a:r>
              <a:rPr lang="en-US" altLang="zh-CN" sz="1400" dirty="0" smtClean="0">
                <a:solidFill>
                  <a:schemeClr val="bg1"/>
                </a:solidFill>
                <a:latin typeface="微软雅黑" pitchFamily="34" charset="-122"/>
                <a:ea typeface="微软雅黑" pitchFamily="34" charset="-122"/>
              </a:rPr>
              <a:t>/</a:t>
            </a:r>
            <a:r>
              <a:rPr lang="zh-CN" altLang="zh-CN" sz="1400" dirty="0" smtClean="0">
                <a:solidFill>
                  <a:schemeClr val="bg1"/>
                </a:solidFill>
                <a:latin typeface="微软雅黑" pitchFamily="34" charset="-122"/>
                <a:ea typeface="微软雅黑" pitchFamily="34" charset="-122"/>
              </a:rPr>
              <a:t>累计解除担保额。</a:t>
            </a:r>
            <a:endParaRPr lang="zh-CN" altLang="zh-CN" dirty="0" smtClean="0">
              <a:solidFill>
                <a:schemeClr val="bg1"/>
              </a:solidFill>
              <a:latin typeface="微软雅黑" pitchFamily="34" charset="-122"/>
              <a:ea typeface="微软雅黑" pitchFamily="34" charset="-122"/>
            </a:endParaRPr>
          </a:p>
          <a:p>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skd188911sdc.jpg"/>
          <p:cNvPicPr>
            <a:picLocks noChangeAspect="1"/>
          </p:cNvPicPr>
          <p:nvPr/>
        </p:nvPicPr>
        <p:blipFill>
          <a:blip r:embed="rId2" cstate="print">
            <a:lum bright="28000" contrast="-36000"/>
          </a:blip>
          <a:srcRect l="24826"/>
          <a:stretch>
            <a:fillRect/>
          </a:stretch>
        </p:blipFill>
        <p:spPr>
          <a:xfrm>
            <a:off x="5234" y="2507258"/>
            <a:ext cx="3270622" cy="4350742"/>
          </a:xfrm>
          <a:prstGeom prst="rect">
            <a:avLst/>
          </a:prstGeom>
        </p:spPr>
      </p:pic>
      <p:pic>
        <p:nvPicPr>
          <p:cNvPr id="5" name="图片 4" descr="skd188912sdc.jpg"/>
          <p:cNvPicPr>
            <a:picLocks noChangeAspect="1"/>
          </p:cNvPicPr>
          <p:nvPr/>
        </p:nvPicPr>
        <p:blipFill>
          <a:blip r:embed="rId3" cstate="print">
            <a:lum bright="28000" contrast="-36000"/>
          </a:blip>
          <a:srcRect l="23349"/>
          <a:stretch>
            <a:fillRect/>
          </a:stretch>
        </p:blipFill>
        <p:spPr>
          <a:xfrm>
            <a:off x="3059832" y="2492896"/>
            <a:ext cx="3345868" cy="4365104"/>
          </a:xfrm>
          <a:prstGeom prst="rect">
            <a:avLst/>
          </a:prstGeom>
        </p:spPr>
      </p:pic>
      <p:pic>
        <p:nvPicPr>
          <p:cNvPr id="6" name="图片 5" descr="skd188913sdc.jpg"/>
          <p:cNvPicPr>
            <a:picLocks noChangeAspect="1"/>
          </p:cNvPicPr>
          <p:nvPr/>
        </p:nvPicPr>
        <p:blipFill>
          <a:blip r:embed="rId4" cstate="print">
            <a:lum bright="28000" contrast="-36000"/>
          </a:blip>
          <a:srcRect l="25288" r="9959"/>
          <a:stretch>
            <a:fillRect/>
          </a:stretch>
        </p:blipFill>
        <p:spPr>
          <a:xfrm>
            <a:off x="6281982" y="2492896"/>
            <a:ext cx="2826522" cy="4365104"/>
          </a:xfrm>
          <a:prstGeom prst="rect">
            <a:avLst/>
          </a:prstGeom>
        </p:spPr>
      </p:pic>
      <p:sp>
        <p:nvSpPr>
          <p:cNvPr id="7" name="TextBox 6"/>
          <p:cNvSpPr txBox="1"/>
          <p:nvPr/>
        </p:nvSpPr>
        <p:spPr>
          <a:xfrm>
            <a:off x="467544" y="1024860"/>
            <a:ext cx="8064896" cy="1107996"/>
          </a:xfrm>
          <a:prstGeom prst="rect">
            <a:avLst/>
          </a:prstGeom>
          <a:noFill/>
        </p:spPr>
        <p:txBody>
          <a:bodyPr wrap="square" rtlCol="0">
            <a:spAutoFit/>
          </a:bodyPr>
          <a:lstStyle/>
          <a:p>
            <a:pPr algn="ctr"/>
            <a:r>
              <a:rPr lang="zh-CN" altLang="en-US" sz="66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暂停与恢复合作机制</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rot="10800000">
            <a:off x="4067944" y="44621"/>
            <a:ext cx="5004048"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5" name="TextBox 4"/>
          <p:cNvSpPr txBox="1"/>
          <p:nvPr/>
        </p:nvSpPr>
        <p:spPr>
          <a:xfrm>
            <a:off x="1907704" y="105122"/>
            <a:ext cx="7051182" cy="584775"/>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暂停与恢复合作机制</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6" name="图片 5" descr="559752929.jpg"/>
          <p:cNvPicPr>
            <a:picLocks noChangeAspect="1"/>
          </p:cNvPicPr>
          <p:nvPr/>
        </p:nvPicPr>
        <p:blipFill>
          <a:blip r:embed="rId2" cstate="print"/>
          <a:stretch>
            <a:fillRect/>
          </a:stretch>
        </p:blipFill>
        <p:spPr>
          <a:xfrm>
            <a:off x="395536" y="1386113"/>
            <a:ext cx="3558305" cy="4491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4572000" y="1476067"/>
            <a:ext cx="4320480" cy="4401205"/>
          </a:xfrm>
          <a:prstGeom prst="rect">
            <a:avLst/>
          </a:prstGeom>
          <a:noFill/>
        </p:spPr>
        <p:txBody>
          <a:bodyPr wrap="square" rtlCol="0">
            <a:spAutoFit/>
          </a:bodyPr>
          <a:lstStyle/>
          <a:p>
            <a:pPr>
              <a:buFont typeface="Wingdings" pitchFamily="2" charset="2"/>
              <a:buChar char="u"/>
            </a:pPr>
            <a:r>
              <a:rPr lang="en-US" altLang="zh-CN" sz="2000" b="1" dirty="0" smtClean="0">
                <a:latin typeface="微软雅黑" pitchFamily="34" charset="-122"/>
                <a:ea typeface="微软雅黑" pitchFamily="34" charset="-122"/>
              </a:rPr>
              <a:t> </a:t>
            </a:r>
            <a:r>
              <a:rPr lang="zh-CN" altLang="zh-CN" sz="2000" b="1" dirty="0" smtClean="0">
                <a:latin typeface="微软雅黑" pitchFamily="34" charset="-122"/>
                <a:ea typeface="微软雅黑" pitchFamily="34" charset="-122"/>
              </a:rPr>
              <a:t>暂停合作机制</a:t>
            </a:r>
            <a:endParaRPr lang="zh-CN" altLang="zh-CN" sz="2000" dirty="0" smtClean="0">
              <a:latin typeface="微软雅黑" pitchFamily="34" charset="-122"/>
              <a:ea typeface="微软雅黑" pitchFamily="34" charset="-122"/>
            </a:endParaRPr>
          </a:p>
          <a:p>
            <a:pPr indent="288000">
              <a:spcBef>
                <a:spcPts val="600"/>
              </a:spcBef>
            </a:pPr>
            <a:r>
              <a:rPr lang="zh-CN" altLang="zh-CN" sz="1600" dirty="0" smtClean="0">
                <a:latin typeface="微软雅黑" pitchFamily="34" charset="-122"/>
                <a:ea typeface="微软雅黑" pitchFamily="34" charset="-122"/>
              </a:rPr>
              <a:t>对于单个合作银行，当管理中心</a:t>
            </a:r>
            <a:r>
              <a:rPr lang="zh-CN" altLang="zh-CN" sz="1600" dirty="0" smtClean="0">
                <a:solidFill>
                  <a:srgbClr val="FF0000"/>
                </a:solidFill>
                <a:latin typeface="微软雅黑" pitchFamily="34" charset="-122"/>
                <a:ea typeface="微软雅黑" pitchFamily="34" charset="-122"/>
              </a:rPr>
              <a:t>累计代偿率（月末统计数）超过</a:t>
            </a:r>
            <a:r>
              <a:rPr lang="en-US" altLang="zh-CN" sz="1600" dirty="0" smtClean="0">
                <a:solidFill>
                  <a:srgbClr val="FF0000"/>
                </a:solidFill>
                <a:latin typeface="微软雅黑" pitchFamily="34" charset="-122"/>
                <a:ea typeface="微软雅黑" pitchFamily="34" charset="-122"/>
              </a:rPr>
              <a:t>5%</a:t>
            </a:r>
            <a:r>
              <a:rPr lang="zh-CN" altLang="zh-CN" sz="1600" dirty="0" smtClean="0">
                <a:solidFill>
                  <a:srgbClr val="FF0000"/>
                </a:solidFill>
                <a:latin typeface="微软雅黑" pitchFamily="34" charset="-122"/>
                <a:ea typeface="微软雅黑" pitchFamily="34" charset="-122"/>
              </a:rPr>
              <a:t>时</a:t>
            </a:r>
            <a:r>
              <a:rPr lang="zh-CN" altLang="zh-CN" sz="1600" dirty="0" smtClean="0">
                <a:latin typeface="微软雅黑" pitchFamily="34" charset="-122"/>
                <a:ea typeface="微软雅黑" pitchFamily="34" charset="-122"/>
              </a:rPr>
              <a:t>，双方应暂停受理新增业务。对于已经受理的业务，管理中心继续履行担保责任。</a:t>
            </a:r>
            <a:endParaRPr lang="en-US" altLang="zh-CN" sz="1600"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zh-CN" dirty="0" smtClean="0">
              <a:latin typeface="微软雅黑" pitchFamily="34" charset="-122"/>
              <a:ea typeface="微软雅黑" pitchFamily="34" charset="-122"/>
            </a:endParaRPr>
          </a:p>
          <a:p>
            <a:pPr>
              <a:buFont typeface="Wingdings" pitchFamily="2" charset="2"/>
              <a:buChar char="u"/>
            </a:pPr>
            <a:r>
              <a:rPr lang="en-US" altLang="zh-CN" sz="2000" b="1" dirty="0" smtClean="0">
                <a:latin typeface="微软雅黑" pitchFamily="34" charset="-122"/>
                <a:ea typeface="微软雅黑" pitchFamily="34" charset="-122"/>
              </a:rPr>
              <a:t> </a:t>
            </a:r>
            <a:r>
              <a:rPr lang="zh-CN" altLang="zh-CN" sz="2000" b="1" dirty="0" smtClean="0">
                <a:latin typeface="微软雅黑" pitchFamily="34" charset="-122"/>
                <a:ea typeface="微软雅黑" pitchFamily="34" charset="-122"/>
              </a:rPr>
              <a:t>恢复合作机制</a:t>
            </a:r>
            <a:endParaRPr lang="zh-CN" altLang="zh-CN" sz="2000" dirty="0" smtClean="0">
              <a:latin typeface="微软雅黑" pitchFamily="34" charset="-122"/>
              <a:ea typeface="微软雅黑" pitchFamily="34" charset="-122"/>
            </a:endParaRPr>
          </a:p>
          <a:p>
            <a:pPr indent="288000">
              <a:spcBef>
                <a:spcPts val="600"/>
              </a:spcBef>
            </a:pPr>
            <a:r>
              <a:rPr lang="zh-CN" altLang="zh-CN" sz="1600" dirty="0" smtClean="0">
                <a:latin typeface="微软雅黑" pitchFamily="34" charset="-122"/>
                <a:ea typeface="微软雅黑" pitchFamily="34" charset="-122"/>
              </a:rPr>
              <a:t>在管理中心暂停合作之后，合作银行一方面应该加强内部管理和风险控制，另一方面应该加强不良贷款清收力度。在</a:t>
            </a:r>
            <a:r>
              <a:rPr lang="zh-CN" altLang="zh-CN" sz="1600" dirty="0" smtClean="0">
                <a:solidFill>
                  <a:srgbClr val="FF0000"/>
                </a:solidFill>
                <a:latin typeface="微软雅黑" pitchFamily="34" charset="-122"/>
                <a:ea typeface="微软雅黑" pitchFamily="34" charset="-122"/>
              </a:rPr>
              <a:t>新发生逾期贷款逐步减少</a:t>
            </a:r>
            <a:r>
              <a:rPr lang="zh-CN" altLang="zh-CN" sz="1600" dirty="0" smtClean="0">
                <a:latin typeface="微软雅黑" pitchFamily="34" charset="-122"/>
                <a:ea typeface="微软雅黑" pitchFamily="34" charset="-122"/>
              </a:rPr>
              <a:t>，且</a:t>
            </a:r>
            <a:r>
              <a:rPr lang="zh-CN" altLang="zh-CN" sz="1600" dirty="0" smtClean="0">
                <a:solidFill>
                  <a:srgbClr val="FF0000"/>
                </a:solidFill>
                <a:latin typeface="微软雅黑" pitchFamily="34" charset="-122"/>
                <a:ea typeface="微软雅黑" pitchFamily="34" charset="-122"/>
              </a:rPr>
              <a:t>当年累计代偿率低于</a:t>
            </a:r>
            <a:r>
              <a:rPr lang="en-US" altLang="zh-CN" sz="1600" dirty="0" smtClean="0">
                <a:solidFill>
                  <a:srgbClr val="FF0000"/>
                </a:solidFill>
                <a:latin typeface="微软雅黑" pitchFamily="34" charset="-122"/>
                <a:ea typeface="微软雅黑" pitchFamily="34" charset="-122"/>
              </a:rPr>
              <a:t>5%</a:t>
            </a:r>
            <a:r>
              <a:rPr lang="zh-CN" altLang="zh-CN" sz="1600" dirty="0" smtClean="0">
                <a:solidFill>
                  <a:srgbClr val="FF0000"/>
                </a:solidFill>
                <a:latin typeface="微软雅黑" pitchFamily="34" charset="-122"/>
                <a:ea typeface="微软雅黑" pitchFamily="34" charset="-122"/>
              </a:rPr>
              <a:t>（年末统计数）后</a:t>
            </a:r>
            <a:r>
              <a:rPr lang="zh-CN" altLang="zh-CN" sz="1600" dirty="0" smtClean="0">
                <a:latin typeface="微软雅黑" pitchFamily="34" charset="-122"/>
                <a:ea typeface="微软雅黑" pitchFamily="34" charset="-122"/>
              </a:rPr>
              <a:t>，可以向管理中心提交恢复合作的书面申请，说明已经采取的管理措施等。管理中心进行评估以后，及时恢复合作。</a:t>
            </a:r>
          </a:p>
          <a:p>
            <a:endParaRPr lang="zh-CN" altLang="en-US" dirty="0"/>
          </a:p>
        </p:txBody>
      </p:sp>
      <p:pic>
        <p:nvPicPr>
          <p:cNvPr id="8" name="图片 7" descr="0e9c940f0.jpg"/>
          <p:cNvPicPr>
            <a:picLocks noChangeAspect="1"/>
          </p:cNvPicPr>
          <p:nvPr/>
        </p:nvPicPr>
        <p:blipFill>
          <a:blip r:embed="rId3" cstate="print"/>
          <a:srcRect l="11610" t="14541" r="8657" b="14541"/>
          <a:stretch>
            <a:fillRect/>
          </a:stretch>
        </p:blipFill>
        <p:spPr>
          <a:xfrm>
            <a:off x="6948264" y="5661248"/>
            <a:ext cx="1944216" cy="115212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44008" y="3729226"/>
            <a:ext cx="1406154" cy="707886"/>
          </a:xfrm>
          <a:prstGeom prst="rect">
            <a:avLst/>
          </a:prstGeom>
          <a:noFill/>
        </p:spPr>
        <p:txBody>
          <a:bodyPr wrap="none" rtlCol="0">
            <a:spAutoFit/>
          </a:bodyPr>
          <a:lstStyle/>
          <a:p>
            <a:pPr>
              <a:buSzPct val="80000"/>
              <a:buFont typeface="Wingdings" pitchFamily="2" charset="2"/>
              <a:buChar char=""/>
            </a:pPr>
            <a:r>
              <a:rPr lang="zh-CN" altLang="en-US" sz="2000" b="1" dirty="0" smtClean="0">
                <a:solidFill>
                  <a:schemeClr val="bg1">
                    <a:lumMod val="65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业务要素</a:t>
            </a:r>
            <a:endParaRPr lang="en-US" altLang="zh-CN" sz="2000" b="1" dirty="0" smtClean="0">
              <a:solidFill>
                <a:schemeClr val="bg1">
                  <a:lumMod val="50000"/>
                </a:schemeClr>
              </a:solidFill>
              <a:latin typeface="微软雅黑" pitchFamily="34" charset="-122"/>
              <a:ea typeface="微软雅黑" pitchFamily="34" charset="-122"/>
            </a:endParaRPr>
          </a:p>
          <a:p>
            <a:pPr>
              <a:buSzPct val="80000"/>
              <a:buFont typeface="Wingdings" pitchFamily="2" charset="2"/>
              <a:buChar char=""/>
            </a:pPr>
            <a:endParaRPr lang="zh-CN" altLang="en-US" sz="2000" b="1" dirty="0">
              <a:solidFill>
                <a:schemeClr val="bg1">
                  <a:lumMod val="65000"/>
                </a:schemeClr>
              </a:solidFill>
              <a:latin typeface="微软雅黑" pitchFamily="34" charset="-122"/>
              <a:ea typeface="微软雅黑" pitchFamily="34" charset="-122"/>
            </a:endParaRPr>
          </a:p>
        </p:txBody>
      </p:sp>
      <p:sp>
        <p:nvSpPr>
          <p:cNvPr id="4" name="TextBox 3"/>
          <p:cNvSpPr txBox="1"/>
          <p:nvPr/>
        </p:nvSpPr>
        <p:spPr>
          <a:xfrm>
            <a:off x="4644008" y="3316922"/>
            <a:ext cx="2175596" cy="400110"/>
          </a:xfrm>
          <a:prstGeom prst="rect">
            <a:avLst/>
          </a:prstGeom>
          <a:noFill/>
        </p:spPr>
        <p:txBody>
          <a:bodyPr wrap="none" rtlCol="0">
            <a:spAutoFit/>
          </a:bodyPr>
          <a:lstStyle/>
          <a:p>
            <a:pPr>
              <a:buSzPct val="80000"/>
              <a:buFont typeface="Wingdings" pitchFamily="2" charset="2"/>
              <a:buChar char=""/>
            </a:pPr>
            <a:r>
              <a:rPr lang="zh-CN" altLang="en-US" sz="2000" b="1" dirty="0" smtClean="0">
                <a:solidFill>
                  <a:schemeClr val="bg1">
                    <a:lumMod val="65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担保条件及范围</a:t>
            </a:r>
            <a:endParaRPr lang="zh-CN" altLang="en-US" sz="2000" b="1" dirty="0">
              <a:solidFill>
                <a:schemeClr val="bg1">
                  <a:lumMod val="50000"/>
                </a:schemeClr>
              </a:solidFill>
              <a:latin typeface="微软雅黑" pitchFamily="34" charset="-122"/>
              <a:ea typeface="微软雅黑" pitchFamily="34" charset="-122"/>
            </a:endParaRPr>
          </a:p>
        </p:txBody>
      </p:sp>
      <p:sp>
        <p:nvSpPr>
          <p:cNvPr id="16" name="TextBox 15"/>
          <p:cNvSpPr txBox="1"/>
          <p:nvPr/>
        </p:nvSpPr>
        <p:spPr>
          <a:xfrm>
            <a:off x="323528" y="-819472"/>
            <a:ext cx="6487673" cy="2646878"/>
          </a:xfrm>
          <a:prstGeom prst="rect">
            <a:avLst/>
          </a:prstGeom>
          <a:noFill/>
        </p:spPr>
        <p:txBody>
          <a:bodyPr wrap="square" rtlCol="0">
            <a:spAutoFit/>
          </a:bodyPr>
          <a:lstStyle/>
          <a:p>
            <a:r>
              <a:rPr lang="en-US" altLang="zh-CN" sz="16600" b="1" kern="900" spc="-300" dirty="0" smtClean="0">
                <a:solidFill>
                  <a:schemeClr val="bg1">
                    <a:lumMod val="95000"/>
                  </a:schemeClr>
                </a:solidFill>
                <a:latin typeface="Agency FB" pitchFamily="34" charset="0"/>
              </a:rPr>
              <a:t>Catalog</a:t>
            </a:r>
            <a:endParaRPr lang="zh-CN" altLang="en-US" sz="16600" b="1" kern="900" spc="-300" dirty="0">
              <a:solidFill>
                <a:schemeClr val="bg1">
                  <a:lumMod val="95000"/>
                </a:schemeClr>
              </a:solidFill>
              <a:latin typeface="Agency FB" pitchFamily="34" charset="0"/>
            </a:endParaRPr>
          </a:p>
        </p:txBody>
      </p:sp>
      <p:sp>
        <p:nvSpPr>
          <p:cNvPr id="8" name="TextBox 7"/>
          <p:cNvSpPr txBox="1"/>
          <p:nvPr/>
        </p:nvSpPr>
        <p:spPr>
          <a:xfrm>
            <a:off x="4644008" y="2884874"/>
            <a:ext cx="2175596" cy="400110"/>
          </a:xfrm>
          <a:prstGeom prst="rect">
            <a:avLst/>
          </a:prstGeom>
          <a:noFill/>
        </p:spPr>
        <p:txBody>
          <a:bodyPr wrap="none" rtlCol="0">
            <a:spAutoFit/>
          </a:bodyPr>
          <a:lstStyle/>
          <a:p>
            <a:pPr>
              <a:buSzPct val="80000"/>
              <a:buFont typeface="Wingdings" pitchFamily="2" charset="2"/>
              <a:buChar char=""/>
            </a:pPr>
            <a:r>
              <a:rPr lang="zh-CN" altLang="en-US" sz="2000" b="1" dirty="0" smtClean="0">
                <a:solidFill>
                  <a:schemeClr val="bg1">
                    <a:lumMod val="65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间接担保的品种</a:t>
            </a:r>
            <a:endParaRPr lang="zh-CN" altLang="en-US" sz="2000" b="1" dirty="0">
              <a:solidFill>
                <a:schemeClr val="bg1">
                  <a:lumMod val="50000"/>
                </a:schemeClr>
              </a:solidFill>
              <a:latin typeface="微软雅黑" pitchFamily="34" charset="-122"/>
              <a:ea typeface="微软雅黑" pitchFamily="34" charset="-122"/>
            </a:endParaRPr>
          </a:p>
        </p:txBody>
      </p:sp>
      <p:sp>
        <p:nvSpPr>
          <p:cNvPr id="19" name="TextBox 18"/>
          <p:cNvSpPr txBox="1"/>
          <p:nvPr/>
        </p:nvSpPr>
        <p:spPr>
          <a:xfrm>
            <a:off x="4712495" y="-27384"/>
            <a:ext cx="4540025" cy="246221"/>
          </a:xfrm>
          <a:prstGeom prst="rect">
            <a:avLst/>
          </a:prstGeom>
          <a:noFill/>
        </p:spPr>
        <p:txBody>
          <a:bodyPr wrap="none" rtlCol="0">
            <a:spAutoFit/>
          </a:bodyPr>
          <a:lstStyle/>
          <a:p>
            <a:r>
              <a:rPr lang="en-US" altLang="zh-CN" sz="1000" dirty="0" smtClean="0">
                <a:solidFill>
                  <a:srgbClr val="FF3300"/>
                </a:solidFill>
                <a:latin typeface="微软雅黑" pitchFamily="34" charset="-122"/>
                <a:ea typeface="微软雅黑" pitchFamily="34" charset="-122"/>
              </a:rPr>
              <a:t>Shanghai Small and Micro Enterprises Policy Financing Guarantee Fund</a:t>
            </a:r>
            <a:endParaRPr lang="zh-CN" altLang="en-US" sz="1000" dirty="0">
              <a:solidFill>
                <a:srgbClr val="FF3300"/>
              </a:solidFill>
              <a:latin typeface="微软雅黑" pitchFamily="34" charset="-122"/>
              <a:ea typeface="微软雅黑" pitchFamily="34" charset="-122"/>
            </a:endParaRPr>
          </a:p>
        </p:txBody>
      </p:sp>
      <p:pic>
        <p:nvPicPr>
          <p:cNvPr id="20" name="图片 19" descr="gic14908517.jpg"/>
          <p:cNvPicPr>
            <a:picLocks noChangeAspect="1"/>
          </p:cNvPicPr>
          <p:nvPr/>
        </p:nvPicPr>
        <p:blipFill>
          <a:blip r:embed="rId2" cstate="print"/>
          <a:srcRect l="5139" r="9520"/>
          <a:stretch>
            <a:fillRect/>
          </a:stretch>
        </p:blipFill>
        <p:spPr>
          <a:xfrm>
            <a:off x="179512" y="2564904"/>
            <a:ext cx="4176464" cy="3260564"/>
          </a:xfrm>
          <a:prstGeom prst="rect">
            <a:avLst/>
          </a:prstGeom>
          <a:ln>
            <a:noFill/>
          </a:ln>
          <a:effectLst>
            <a:softEdge rad="112500"/>
          </a:effectLst>
        </p:spPr>
      </p:pic>
      <p:sp>
        <p:nvSpPr>
          <p:cNvPr id="21" name="TextBox 20"/>
          <p:cNvSpPr txBox="1"/>
          <p:nvPr/>
        </p:nvSpPr>
        <p:spPr>
          <a:xfrm>
            <a:off x="4644008" y="4161274"/>
            <a:ext cx="1406154" cy="707886"/>
          </a:xfrm>
          <a:prstGeom prst="rect">
            <a:avLst/>
          </a:prstGeom>
          <a:noFill/>
        </p:spPr>
        <p:txBody>
          <a:bodyPr wrap="none" rtlCol="0">
            <a:spAutoFit/>
          </a:bodyPr>
          <a:lstStyle/>
          <a:p>
            <a:pPr>
              <a:buSzPct val="80000"/>
              <a:buFont typeface="Wingdings" pitchFamily="2" charset="2"/>
              <a:buChar char=""/>
            </a:pPr>
            <a:r>
              <a:rPr lang="zh-CN" altLang="en-US" sz="2000" b="1" dirty="0" smtClean="0">
                <a:solidFill>
                  <a:schemeClr val="bg1">
                    <a:lumMod val="65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业务流程</a:t>
            </a:r>
            <a:endParaRPr lang="en-US" altLang="zh-CN" sz="2000" b="1" dirty="0" smtClean="0">
              <a:solidFill>
                <a:schemeClr val="bg1">
                  <a:lumMod val="50000"/>
                </a:schemeClr>
              </a:solidFill>
              <a:latin typeface="微软雅黑" pitchFamily="34" charset="-122"/>
              <a:ea typeface="微软雅黑" pitchFamily="34" charset="-122"/>
            </a:endParaRPr>
          </a:p>
          <a:p>
            <a:pPr>
              <a:buSzPct val="80000"/>
              <a:buFont typeface="Wingdings" pitchFamily="2" charset="2"/>
              <a:buChar char=""/>
            </a:pPr>
            <a:endParaRPr lang="zh-CN" altLang="en-US" sz="2000" b="1" dirty="0">
              <a:solidFill>
                <a:schemeClr val="bg1">
                  <a:lumMod val="65000"/>
                </a:schemeClr>
              </a:solidFill>
              <a:latin typeface="微软雅黑" pitchFamily="34" charset="-122"/>
              <a:ea typeface="微软雅黑" pitchFamily="34" charset="-122"/>
            </a:endParaRPr>
          </a:p>
        </p:txBody>
      </p:sp>
      <p:sp>
        <p:nvSpPr>
          <p:cNvPr id="22" name="TextBox 21"/>
          <p:cNvSpPr txBox="1"/>
          <p:nvPr/>
        </p:nvSpPr>
        <p:spPr>
          <a:xfrm>
            <a:off x="4644008" y="4581128"/>
            <a:ext cx="4392488" cy="707886"/>
          </a:xfrm>
          <a:prstGeom prst="rect">
            <a:avLst/>
          </a:prstGeom>
          <a:noFill/>
        </p:spPr>
        <p:txBody>
          <a:bodyPr wrap="square" rtlCol="0">
            <a:spAutoFit/>
          </a:bodyPr>
          <a:lstStyle/>
          <a:p>
            <a:pPr>
              <a:buSzPct val="80000"/>
              <a:buFont typeface="Wingdings" pitchFamily="2" charset="2"/>
              <a:buChar char=""/>
            </a:pPr>
            <a:r>
              <a:rPr lang="en-US" altLang="zh-CN" sz="2000" b="1" dirty="0" smtClean="0">
                <a:solidFill>
                  <a:schemeClr val="bg1">
                    <a:lumMod val="65000"/>
                  </a:schemeClr>
                </a:solidFill>
                <a:latin typeface="微软雅黑" pitchFamily="34" charset="-122"/>
                <a:ea typeface="微软雅黑" pitchFamily="34" charset="-122"/>
              </a:rPr>
              <a:t> </a:t>
            </a:r>
            <a:r>
              <a:rPr lang="zh-CN" altLang="zh-CN" sz="2000" b="1" dirty="0" smtClean="0">
                <a:solidFill>
                  <a:schemeClr val="bg1">
                    <a:lumMod val="50000"/>
                  </a:schemeClr>
                </a:solidFill>
                <a:latin typeface="微软雅黑" pitchFamily="34" charset="-122"/>
                <a:ea typeface="微软雅黑" pitchFamily="34" charset="-122"/>
              </a:rPr>
              <a:t>逾期贷款的追偿、代偿和风险处置</a:t>
            </a:r>
            <a:endParaRPr lang="en-US" altLang="zh-CN" sz="2000" b="1" dirty="0" smtClean="0">
              <a:solidFill>
                <a:schemeClr val="bg1">
                  <a:lumMod val="50000"/>
                </a:schemeClr>
              </a:solidFill>
              <a:latin typeface="微软雅黑" pitchFamily="34" charset="-122"/>
              <a:ea typeface="微软雅黑" pitchFamily="34" charset="-122"/>
            </a:endParaRPr>
          </a:p>
          <a:p>
            <a:pPr>
              <a:buSzPct val="80000"/>
              <a:buFont typeface="Wingdings" pitchFamily="2" charset="2"/>
              <a:buChar char=""/>
            </a:pPr>
            <a:endParaRPr lang="zh-CN" altLang="en-US" sz="2000" b="1" dirty="0">
              <a:solidFill>
                <a:schemeClr val="bg1">
                  <a:lumMod val="65000"/>
                </a:schemeClr>
              </a:solidFill>
              <a:latin typeface="微软雅黑" pitchFamily="34" charset="-122"/>
              <a:ea typeface="微软雅黑" pitchFamily="34" charset="-122"/>
            </a:endParaRPr>
          </a:p>
        </p:txBody>
      </p:sp>
      <p:sp>
        <p:nvSpPr>
          <p:cNvPr id="23" name="TextBox 22"/>
          <p:cNvSpPr txBox="1"/>
          <p:nvPr/>
        </p:nvSpPr>
        <p:spPr>
          <a:xfrm>
            <a:off x="4644008" y="5025370"/>
            <a:ext cx="2688557" cy="707886"/>
          </a:xfrm>
          <a:prstGeom prst="rect">
            <a:avLst/>
          </a:prstGeom>
          <a:noFill/>
        </p:spPr>
        <p:txBody>
          <a:bodyPr wrap="none" rtlCol="0">
            <a:spAutoFit/>
          </a:bodyPr>
          <a:lstStyle/>
          <a:p>
            <a:pPr>
              <a:buSzPct val="80000"/>
              <a:buFont typeface="Wingdings" pitchFamily="2" charset="2"/>
              <a:buChar char=""/>
            </a:pPr>
            <a:r>
              <a:rPr lang="en-US" altLang="zh-CN" sz="2000" b="1" dirty="0" smtClean="0">
                <a:solidFill>
                  <a:schemeClr val="bg1">
                    <a:lumMod val="65000"/>
                  </a:schemeClr>
                </a:solidFill>
                <a:latin typeface="微软雅黑" pitchFamily="34" charset="-122"/>
                <a:ea typeface="微软雅黑" pitchFamily="34" charset="-122"/>
              </a:rPr>
              <a:t> </a:t>
            </a:r>
            <a:r>
              <a:rPr lang="zh-CN" altLang="zh-CN" sz="2000" b="1" dirty="0" smtClean="0">
                <a:solidFill>
                  <a:schemeClr val="bg1">
                    <a:lumMod val="50000"/>
                  </a:schemeClr>
                </a:solidFill>
                <a:latin typeface="微软雅黑" pitchFamily="34" charset="-122"/>
                <a:ea typeface="微软雅黑" pitchFamily="34" charset="-122"/>
              </a:rPr>
              <a:t>暂停与恢复合作机制</a:t>
            </a:r>
            <a:endParaRPr lang="en-US" altLang="zh-CN" sz="2000" b="1" dirty="0" smtClean="0">
              <a:solidFill>
                <a:schemeClr val="bg1">
                  <a:lumMod val="50000"/>
                </a:schemeClr>
              </a:solidFill>
              <a:latin typeface="微软雅黑" pitchFamily="34" charset="-122"/>
              <a:ea typeface="微软雅黑" pitchFamily="34" charset="-122"/>
            </a:endParaRPr>
          </a:p>
          <a:p>
            <a:pPr>
              <a:buSzPct val="80000"/>
              <a:buFont typeface="Wingdings" pitchFamily="2" charset="2"/>
              <a:buChar char=""/>
            </a:pPr>
            <a:endParaRPr lang="zh-CN" altLang="en-US" sz="2000" b="1"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4644008" y="5529426"/>
            <a:ext cx="3457998" cy="707886"/>
          </a:xfrm>
          <a:prstGeom prst="rect">
            <a:avLst/>
          </a:prstGeom>
          <a:noFill/>
        </p:spPr>
        <p:txBody>
          <a:bodyPr wrap="none" rtlCol="0">
            <a:spAutoFit/>
          </a:bodyPr>
          <a:lstStyle/>
          <a:p>
            <a:pPr>
              <a:buSzPct val="80000"/>
              <a:buFont typeface="Wingdings" pitchFamily="2" charset="2"/>
              <a:buChar char=""/>
            </a:pPr>
            <a:r>
              <a:rPr lang="en-US" altLang="zh-CN" sz="2000" b="1" dirty="0" smtClean="0">
                <a:solidFill>
                  <a:schemeClr val="bg1">
                    <a:lumMod val="65000"/>
                  </a:schemeClr>
                </a:solidFill>
                <a:latin typeface="微软雅黑" pitchFamily="34" charset="-122"/>
                <a:ea typeface="微软雅黑" pitchFamily="34" charset="-122"/>
              </a:rPr>
              <a:t> </a:t>
            </a:r>
            <a:r>
              <a:rPr lang="zh-CN" altLang="zh-CN" sz="2000" b="1" dirty="0" smtClean="0">
                <a:solidFill>
                  <a:schemeClr val="bg1">
                    <a:lumMod val="50000"/>
                  </a:schemeClr>
                </a:solidFill>
                <a:latin typeface="微软雅黑" pitchFamily="34" charset="-122"/>
                <a:ea typeface="微软雅黑" pitchFamily="34" charset="-122"/>
              </a:rPr>
              <a:t>合作银行的相关责任和义务</a:t>
            </a:r>
            <a:endParaRPr lang="en-US" altLang="zh-CN" sz="2000" b="1" dirty="0" smtClean="0">
              <a:solidFill>
                <a:schemeClr val="bg1">
                  <a:lumMod val="50000"/>
                </a:schemeClr>
              </a:solidFill>
              <a:latin typeface="微软雅黑" pitchFamily="34" charset="-122"/>
              <a:ea typeface="微软雅黑" pitchFamily="34" charset="-122"/>
            </a:endParaRPr>
          </a:p>
          <a:p>
            <a:pPr>
              <a:buSzPct val="80000"/>
              <a:buFont typeface="Wingdings" pitchFamily="2" charset="2"/>
              <a:buChar char=""/>
            </a:pPr>
            <a:endParaRPr lang="zh-CN" altLang="en-US" sz="2000" b="1" dirty="0">
              <a:solidFill>
                <a:schemeClr val="bg1">
                  <a:lumMod val="50000"/>
                </a:schemeClr>
              </a:solidFill>
              <a:latin typeface="微软雅黑" pitchFamily="34" charset="-122"/>
              <a:ea typeface="微软雅黑" pitchFamily="34" charset="-122"/>
            </a:endParaRPr>
          </a:p>
        </p:txBody>
      </p:sp>
      <p:sp>
        <p:nvSpPr>
          <p:cNvPr id="15" name="TextBox 14"/>
          <p:cNvSpPr txBox="1"/>
          <p:nvPr/>
        </p:nvSpPr>
        <p:spPr>
          <a:xfrm>
            <a:off x="4788024" y="1484784"/>
            <a:ext cx="2736304" cy="461665"/>
          </a:xfrm>
          <a:prstGeom prst="rect">
            <a:avLst/>
          </a:prstGeom>
          <a:noFill/>
        </p:spPr>
        <p:txBody>
          <a:bodyPr wrap="square" rtlCol="0">
            <a:spAutoFit/>
          </a:bodyPr>
          <a:lstStyle/>
          <a:p>
            <a:pPr algn="ctr"/>
            <a:r>
              <a:rPr lang="zh-CN" altLang="en-US" sz="2400" b="1" dirty="0" smtClean="0">
                <a:ln>
                  <a:solidFill>
                    <a:schemeClr val="tx1">
                      <a:lumMod val="50000"/>
                      <a:lumOff val="50000"/>
                    </a:schemeClr>
                  </a:solidFill>
                </a:ln>
                <a:solidFill>
                  <a:schemeClr val="tx1">
                    <a:lumMod val="75000"/>
                    <a:lumOff val="25000"/>
                  </a:schemeClr>
                </a:solidFill>
                <a:effectLst>
                  <a:outerShdw blurRad="38100" dist="38100" dir="2700000" algn="tl">
                    <a:srgbClr val="000000">
                      <a:alpha val="43137"/>
                    </a:srgbClr>
                  </a:outerShdw>
                </a:effectLst>
                <a:latin typeface="微软雅黑" pitchFamily="34" charset="-122"/>
                <a:ea typeface="微软雅黑" pitchFamily="34" charset="-122"/>
              </a:rPr>
              <a:t>担保基金运作规则</a:t>
            </a:r>
          </a:p>
        </p:txBody>
      </p:sp>
      <p:sp>
        <p:nvSpPr>
          <p:cNvPr id="14" name="TextBox 13"/>
          <p:cNvSpPr txBox="1"/>
          <p:nvPr/>
        </p:nvSpPr>
        <p:spPr>
          <a:xfrm>
            <a:off x="4644008" y="2452826"/>
            <a:ext cx="893193" cy="400110"/>
          </a:xfrm>
          <a:prstGeom prst="rect">
            <a:avLst/>
          </a:prstGeom>
          <a:noFill/>
        </p:spPr>
        <p:txBody>
          <a:bodyPr wrap="none" rtlCol="0">
            <a:spAutoFit/>
          </a:bodyPr>
          <a:lstStyle/>
          <a:p>
            <a:pPr>
              <a:buSzPct val="80000"/>
              <a:buFont typeface="Wingdings" pitchFamily="2" charset="2"/>
              <a:buChar char=""/>
            </a:pPr>
            <a:r>
              <a:rPr lang="zh-CN" altLang="en-US" sz="2000" b="1" dirty="0" smtClean="0">
                <a:solidFill>
                  <a:schemeClr val="bg1">
                    <a:lumMod val="65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概述</a:t>
            </a:r>
            <a:endParaRPr lang="zh-CN" altLang="en-US" sz="2000" b="1" dirty="0">
              <a:solidFill>
                <a:schemeClr val="bg1">
                  <a:lumMod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251520" y="2780928"/>
            <a:ext cx="8640960" cy="2304256"/>
          </a:xfrm>
          <a:prstGeom prst="roundRect">
            <a:avLst/>
          </a:prstGeom>
          <a:solidFill>
            <a:schemeClr val="bg1">
              <a:alpha val="38000"/>
            </a:schemeClr>
          </a:solidFill>
          <a:ln>
            <a:noFill/>
          </a:ln>
          <a:effectLst>
            <a:outerShdw blurRad="63500" sx="102000" sy="102000" algn="ctr"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611560" y="3501008"/>
            <a:ext cx="7632848" cy="830997"/>
          </a:xfrm>
          <a:prstGeom prst="rect">
            <a:avLst/>
          </a:prstGeom>
          <a:noFill/>
        </p:spPr>
        <p:txBody>
          <a:bodyPr wrap="square" rtlCol="0">
            <a:spAutoFit/>
          </a:bodyPr>
          <a:lstStyle/>
          <a:p>
            <a:pPr algn="ctr"/>
            <a:r>
              <a:rPr lang="zh-CN" altLang="zh-CN"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合作银行的相关责任和义务</a:t>
            </a:r>
            <a:endParaRPr lang="zh-CN" altLang="en-US" sz="48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da965747a.jpg"/>
          <p:cNvPicPr>
            <a:picLocks noChangeAspect="1"/>
          </p:cNvPicPr>
          <p:nvPr/>
        </p:nvPicPr>
        <p:blipFill>
          <a:blip r:embed="rId2" cstate="print"/>
          <a:stretch>
            <a:fillRect/>
          </a:stretch>
        </p:blipFill>
        <p:spPr>
          <a:xfrm>
            <a:off x="5965676" y="4151637"/>
            <a:ext cx="3286844" cy="2517723"/>
          </a:xfrm>
          <a:prstGeom prst="rect">
            <a:avLst/>
          </a:prstGeom>
          <a:ln>
            <a:noFill/>
          </a:ln>
          <a:effectLst>
            <a:softEdge rad="112500"/>
          </a:effectLst>
        </p:spPr>
      </p:pic>
      <p:sp>
        <p:nvSpPr>
          <p:cNvPr id="4" name="五边形 3"/>
          <p:cNvSpPr/>
          <p:nvPr/>
        </p:nvSpPr>
        <p:spPr>
          <a:xfrm rot="10800000">
            <a:off x="2915816" y="44620"/>
            <a:ext cx="6156176"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5" name="TextBox 4"/>
          <p:cNvSpPr txBox="1"/>
          <p:nvPr/>
        </p:nvSpPr>
        <p:spPr>
          <a:xfrm>
            <a:off x="1907704" y="105122"/>
            <a:ext cx="7051182" cy="584775"/>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合作银行的相关责任和义务</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6" name="图片 5" descr="da96edfe2.jpg"/>
          <p:cNvPicPr>
            <a:picLocks noChangeAspect="1"/>
          </p:cNvPicPr>
          <p:nvPr/>
        </p:nvPicPr>
        <p:blipFill>
          <a:blip r:embed="rId3" cstate="print"/>
          <a:stretch>
            <a:fillRect/>
          </a:stretch>
        </p:blipFill>
        <p:spPr>
          <a:xfrm>
            <a:off x="683568" y="620688"/>
            <a:ext cx="2307692" cy="3465003"/>
          </a:xfrm>
          <a:prstGeom prst="rect">
            <a:avLst/>
          </a:prstGeom>
          <a:ln>
            <a:noFill/>
          </a:ln>
          <a:effectLst>
            <a:softEdge rad="112500"/>
          </a:effectLst>
        </p:spPr>
      </p:pic>
      <p:sp>
        <p:nvSpPr>
          <p:cNvPr id="8" name="矩形 7"/>
          <p:cNvSpPr/>
          <p:nvPr/>
        </p:nvSpPr>
        <p:spPr>
          <a:xfrm>
            <a:off x="0" y="2060848"/>
            <a:ext cx="3563888" cy="93610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1385392"/>
            <a:ext cx="5580112" cy="245283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48672" y="5013176"/>
            <a:ext cx="3131840" cy="93610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221088"/>
            <a:ext cx="6084168" cy="244928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912" y="1533972"/>
            <a:ext cx="5184576" cy="2160240"/>
          </a:xfrm>
          <a:prstGeom prst="rect">
            <a:avLst/>
          </a:prstGeom>
          <a:solidFill>
            <a:schemeClr val="bg1">
              <a:lumMod val="9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77937391.jpg"/>
          <p:cNvPicPr>
            <a:picLocks noChangeAspect="1"/>
          </p:cNvPicPr>
          <p:nvPr/>
        </p:nvPicPr>
        <p:blipFill>
          <a:blip r:embed="rId4" cstate="print"/>
          <a:stretch>
            <a:fillRect/>
          </a:stretch>
        </p:blipFill>
        <p:spPr>
          <a:xfrm>
            <a:off x="3848428" y="1642042"/>
            <a:ext cx="2091724" cy="1908154"/>
          </a:xfrm>
          <a:prstGeom prst="rect">
            <a:avLst/>
          </a:prstGeom>
        </p:spPr>
      </p:pic>
      <p:sp>
        <p:nvSpPr>
          <p:cNvPr id="14" name="矩形 13"/>
          <p:cNvSpPr/>
          <p:nvPr/>
        </p:nvSpPr>
        <p:spPr>
          <a:xfrm>
            <a:off x="179512" y="4365104"/>
            <a:ext cx="5760640" cy="2161248"/>
          </a:xfrm>
          <a:prstGeom prst="rect">
            <a:avLst/>
          </a:prstGeom>
          <a:solidFill>
            <a:schemeClr val="bg1">
              <a:lumMod val="9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gic15878760.jpg"/>
          <p:cNvPicPr>
            <a:picLocks noChangeAspect="1"/>
          </p:cNvPicPr>
          <p:nvPr/>
        </p:nvPicPr>
        <p:blipFill>
          <a:blip r:embed="rId5" cstate="print"/>
          <a:srcRect r="8263"/>
          <a:stretch>
            <a:fillRect/>
          </a:stretch>
        </p:blipFill>
        <p:spPr>
          <a:xfrm>
            <a:off x="3289301" y="4509120"/>
            <a:ext cx="2578843" cy="1872208"/>
          </a:xfrm>
          <a:prstGeom prst="rect">
            <a:avLst/>
          </a:prstGeom>
        </p:spPr>
      </p:pic>
      <p:sp>
        <p:nvSpPr>
          <p:cNvPr id="20" name="TextBox 19"/>
          <p:cNvSpPr txBox="1"/>
          <p:nvPr/>
        </p:nvSpPr>
        <p:spPr>
          <a:xfrm>
            <a:off x="395536" y="4883095"/>
            <a:ext cx="2736304" cy="1354217"/>
          </a:xfrm>
          <a:prstGeom prst="rect">
            <a:avLst/>
          </a:prstGeom>
          <a:noFill/>
        </p:spPr>
        <p:txBody>
          <a:bodyPr wrap="square" rtlCol="0">
            <a:spAutoFit/>
          </a:bodyPr>
          <a:lstStyle/>
          <a:p>
            <a:pPr indent="288000">
              <a:spcBef>
                <a:spcPts val="600"/>
              </a:spcBef>
            </a:pPr>
            <a:r>
              <a:rPr lang="zh-CN" altLang="zh-CN" sz="1600" dirty="0" smtClean="0">
                <a:latin typeface="微软雅黑" pitchFamily="34" charset="-122"/>
                <a:ea typeface="微软雅黑" pitchFamily="34" charset="-122"/>
              </a:rPr>
              <a:t>合作银行应定期与管理中心开展对账工作，确保双方业务台账、保费收入保持一致。</a:t>
            </a:r>
          </a:p>
          <a:p>
            <a:endParaRPr lang="zh-CN" altLang="en-US" dirty="0"/>
          </a:p>
        </p:txBody>
      </p:sp>
      <p:sp>
        <p:nvSpPr>
          <p:cNvPr id="22" name="TextBox 21"/>
          <p:cNvSpPr txBox="1"/>
          <p:nvPr/>
        </p:nvSpPr>
        <p:spPr>
          <a:xfrm>
            <a:off x="6228184" y="1844824"/>
            <a:ext cx="2520280" cy="1600438"/>
          </a:xfrm>
          <a:prstGeom prst="rect">
            <a:avLst/>
          </a:prstGeom>
          <a:noFill/>
        </p:spPr>
        <p:txBody>
          <a:bodyPr wrap="square" rtlCol="0">
            <a:spAutoFit/>
          </a:bodyPr>
          <a:lstStyle/>
          <a:p>
            <a:pPr indent="288000">
              <a:spcBef>
                <a:spcPts val="600"/>
              </a:spcBef>
            </a:pPr>
            <a:r>
              <a:rPr lang="zh-CN" altLang="zh-CN" sz="1600" dirty="0" smtClean="0">
                <a:latin typeface="微软雅黑" pitchFamily="34" charset="-122"/>
                <a:ea typeface="微软雅黑" pitchFamily="34" charset="-122"/>
              </a:rPr>
              <a:t>合作银行应在管理中心同意保证担保后，代为向借款人收取担保费用，并将担保费划入管理中心指定的合作银行账户。</a:t>
            </a:r>
          </a:p>
          <a:p>
            <a:endParaRPr lang="zh-CN" altLang="en-US" dirty="0"/>
          </a:p>
        </p:txBody>
      </p:sp>
      <p:sp>
        <p:nvSpPr>
          <p:cNvPr id="25" name="圆角矩形 24"/>
          <p:cNvSpPr/>
          <p:nvPr/>
        </p:nvSpPr>
        <p:spPr>
          <a:xfrm>
            <a:off x="179512" y="2276872"/>
            <a:ext cx="3096344" cy="504056"/>
          </a:xfrm>
          <a:prstGeom prst="round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effectLst>
                  <a:outerShdw blurRad="38100" dist="38100" dir="2700000" algn="tl">
                    <a:srgbClr val="000000">
                      <a:alpha val="43137"/>
                    </a:srgbClr>
                  </a:outerShdw>
                </a:effectLst>
                <a:latin typeface="微软雅黑" pitchFamily="34" charset="-122"/>
                <a:ea typeface="微软雅黑" pitchFamily="34" charset="-122"/>
              </a:rPr>
              <a:t>保费代收</a:t>
            </a:r>
            <a:endParaRPr lang="zh-CN" altLang="en-US" sz="28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6" name="圆角矩形 25"/>
          <p:cNvSpPr/>
          <p:nvPr/>
        </p:nvSpPr>
        <p:spPr>
          <a:xfrm>
            <a:off x="6228184" y="5229200"/>
            <a:ext cx="2808312" cy="504056"/>
          </a:xfrm>
          <a:prstGeom prst="round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effectLst>
                  <a:outerShdw blurRad="38100" dist="38100" dir="2700000" algn="tl">
                    <a:srgbClr val="000000">
                      <a:alpha val="43137"/>
                    </a:srgbClr>
                  </a:outerShdw>
                </a:effectLst>
                <a:latin typeface="微软雅黑" pitchFamily="34" charset="-122"/>
                <a:ea typeface="微软雅黑" pitchFamily="34" charset="-122"/>
              </a:rPr>
              <a:t>定期对账</a:t>
            </a:r>
            <a:endParaRPr lang="zh-CN" altLang="en-US" sz="28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rot="10800000">
            <a:off x="2915816" y="44621"/>
            <a:ext cx="6156176"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5" name="TextBox 4"/>
          <p:cNvSpPr txBox="1"/>
          <p:nvPr/>
        </p:nvSpPr>
        <p:spPr>
          <a:xfrm>
            <a:off x="1907704" y="105122"/>
            <a:ext cx="7051182" cy="584775"/>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合作银行的相关责任和义务</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矩形 5"/>
          <p:cNvSpPr/>
          <p:nvPr/>
        </p:nvSpPr>
        <p:spPr>
          <a:xfrm>
            <a:off x="0" y="3141340"/>
            <a:ext cx="8892480" cy="64770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0" b="1" dirty="0">
              <a:solidFill>
                <a:schemeClr val="tx1">
                  <a:lumMod val="75000"/>
                  <a:lumOff val="25000"/>
                </a:schemeClr>
              </a:solidFill>
            </a:endParaRPr>
          </a:p>
        </p:txBody>
      </p:sp>
      <p:pic>
        <p:nvPicPr>
          <p:cNvPr id="8" name="图片 7" descr="gic4248599.jpg"/>
          <p:cNvPicPr>
            <a:picLocks noChangeAspect="1"/>
          </p:cNvPicPr>
          <p:nvPr/>
        </p:nvPicPr>
        <p:blipFill>
          <a:blip r:embed="rId2" cstate="print"/>
          <a:stretch>
            <a:fillRect/>
          </a:stretch>
        </p:blipFill>
        <p:spPr>
          <a:xfrm>
            <a:off x="107504" y="3861048"/>
            <a:ext cx="4000445" cy="26642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179512" y="980728"/>
            <a:ext cx="5400600" cy="2400657"/>
          </a:xfrm>
          <a:prstGeom prst="rect">
            <a:avLst/>
          </a:prstGeom>
          <a:noFill/>
        </p:spPr>
        <p:txBody>
          <a:bodyPr wrap="square" rtlCol="0">
            <a:spAutoFit/>
          </a:bodyPr>
          <a:lstStyle/>
          <a:p>
            <a:pPr>
              <a:spcAft>
                <a:spcPts val="600"/>
              </a:spcAft>
              <a:buFont typeface="Wingdings" pitchFamily="2" charset="2"/>
              <a:buChar char="u"/>
            </a:pPr>
            <a:r>
              <a:rPr lang="en-US" altLang="zh-CN" b="1"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smtClean="0">
                <a:effectLst>
                  <a:outerShdw blurRad="38100" dist="38100" dir="2700000" algn="tl">
                    <a:srgbClr val="000000">
                      <a:alpha val="43137"/>
                    </a:srgbClr>
                  </a:outerShdw>
                </a:effectLst>
                <a:latin typeface="微软雅黑" pitchFamily="34" charset="-122"/>
                <a:ea typeface="微软雅黑" pitchFamily="34" charset="-122"/>
              </a:rPr>
              <a:t>贷后（保后）管理</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合作银行应按各自内部管理要求做好贷后检查工作，对认为风险较大的项目及其他需特别关注的项目进行不定期检查或全程跟踪。管理中心根据有关规定，可会同合作银行共同做现场贷后检查。</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对出现风险预警信号等可能危及信贷资产安全的迹象，合作银行应及时与管理中心沟通，并积极采取相应的加固保全措施。</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若借款企业出现违反借款合同约定的，合作银行与管理中心根据担保合同约定，可采取提前收贷。对于提前收回的贷款，合作银行在收回次日起</a:t>
            </a:r>
            <a:r>
              <a:rPr lang="en-US" altLang="zh-CN" sz="1400" dirty="0" smtClean="0">
                <a:latin typeface="微软雅黑" pitchFamily="34" charset="-122"/>
                <a:ea typeface="微软雅黑" pitchFamily="34" charset="-122"/>
              </a:rPr>
              <a:t>5</a:t>
            </a:r>
            <a:r>
              <a:rPr lang="zh-CN" altLang="zh-CN" sz="1400" dirty="0" smtClean="0">
                <a:latin typeface="微软雅黑" pitchFamily="34" charset="-122"/>
                <a:ea typeface="微软雅黑" pitchFamily="34" charset="-122"/>
              </a:rPr>
              <a:t>个工作日内通知管理中心。</a:t>
            </a:r>
            <a:endParaRPr lang="zh-CN" altLang="en-US" sz="1400" dirty="0">
              <a:latin typeface="微软雅黑" pitchFamily="34" charset="-122"/>
              <a:ea typeface="微软雅黑" pitchFamily="34" charset="-122"/>
            </a:endParaRPr>
          </a:p>
        </p:txBody>
      </p:sp>
      <p:pic>
        <p:nvPicPr>
          <p:cNvPr id="11" name="图片 10" descr="150415651.jpg"/>
          <p:cNvPicPr>
            <a:picLocks noChangeAspect="1"/>
          </p:cNvPicPr>
          <p:nvPr/>
        </p:nvPicPr>
        <p:blipFill>
          <a:blip r:embed="rId3" cstate="print"/>
          <a:srcRect r="19608"/>
          <a:stretch>
            <a:fillRect/>
          </a:stretch>
        </p:blipFill>
        <p:spPr>
          <a:xfrm>
            <a:off x="5724128" y="984242"/>
            <a:ext cx="3208591" cy="26607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p:cNvSpPr txBox="1"/>
          <p:nvPr/>
        </p:nvSpPr>
        <p:spPr>
          <a:xfrm>
            <a:off x="4427984" y="4077072"/>
            <a:ext cx="4536504" cy="2031325"/>
          </a:xfrm>
          <a:prstGeom prst="rect">
            <a:avLst/>
          </a:prstGeom>
          <a:noFill/>
        </p:spPr>
        <p:txBody>
          <a:bodyPr wrap="square" rtlCol="0">
            <a:spAutoFit/>
          </a:bodyPr>
          <a:lstStyle/>
          <a:p>
            <a:pPr>
              <a:spcAft>
                <a:spcPts val="600"/>
              </a:spcAft>
              <a:buFont typeface="Wingdings" pitchFamily="2" charset="2"/>
              <a:buChar char="u"/>
            </a:pPr>
            <a:r>
              <a:rPr lang="en-US" altLang="zh-CN" b="1"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smtClean="0">
                <a:effectLst>
                  <a:outerShdw blurRad="38100" dist="38100" dir="2700000" algn="tl">
                    <a:srgbClr val="000000">
                      <a:alpha val="43137"/>
                    </a:srgbClr>
                  </a:outerShdw>
                </a:effectLst>
                <a:latin typeface="微软雅黑" pitchFamily="34" charset="-122"/>
                <a:ea typeface="微软雅黑" pitchFamily="34" charset="-122"/>
              </a:rPr>
              <a:t>定期评估</a:t>
            </a:r>
          </a:p>
          <a:p>
            <a:pPr indent="180000">
              <a:spcBef>
                <a:spcPts val="600"/>
              </a:spcBef>
              <a:buFont typeface="Wingdings" pitchFamily="2" charset="2"/>
              <a:buChar char="l"/>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管理中心每年对合作银行进行评估，根据合作银行的捐赠（赞助）金额、年度业务量、资产质量、客户结构、客户覆盖面和利率水平等，结合风险共担机制的执行情况，合理确定下一年度的合作额度和担保比例。对合作银行违反合作原则，转嫁贷款风险，或单方面采用存单质押等行为保全自身应承担的风险的，可免除保证责任或中止与该银行的合作关系。</a:t>
            </a:r>
            <a:endParaRPr lang="zh-CN" altLang="en-US" sz="1400" dirty="0">
              <a:latin typeface="微软雅黑" pitchFamily="34" charset="-122"/>
              <a:ea typeface="微软雅黑" pitchFamily="34" charset="-122"/>
            </a:endParaRPr>
          </a:p>
        </p:txBody>
      </p:sp>
      <p:pic>
        <p:nvPicPr>
          <p:cNvPr id="14" name="图片 13" descr="5a6fededb.jpg"/>
          <p:cNvPicPr>
            <a:picLocks noChangeAspect="1"/>
          </p:cNvPicPr>
          <p:nvPr/>
        </p:nvPicPr>
        <p:blipFill>
          <a:blip r:embed="rId4" cstate="print"/>
          <a:srcRect l="5901" t="15053" r="16925" b="33446"/>
          <a:stretch>
            <a:fillRect/>
          </a:stretch>
        </p:blipFill>
        <p:spPr>
          <a:xfrm>
            <a:off x="7668344" y="6165304"/>
            <a:ext cx="1296144" cy="57606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555776" y="5589240"/>
            <a:ext cx="4536504" cy="523220"/>
          </a:xfrm>
          <a:prstGeom prst="rect">
            <a:avLst/>
          </a:prstGeom>
          <a:noFill/>
        </p:spPr>
        <p:txBody>
          <a:bodyPr wrap="square" rtlCol="0">
            <a:spAutoFit/>
          </a:bodyPr>
          <a:lstStyle/>
          <a:p>
            <a:pPr algn="ctr"/>
            <a:r>
              <a:rPr lang="zh-CN" altLang="en-US" sz="1400" b="1" dirty="0" smtClean="0">
                <a:latin typeface="Times New Roman" pitchFamily="18" charset="0"/>
                <a:ea typeface="微软雅黑" pitchFamily="34" charset="-122"/>
                <a:cs typeface="Times New Roman" pitchFamily="18" charset="0"/>
              </a:rPr>
              <a:t>管理中心地址：上海市陆家浜路</a:t>
            </a:r>
            <a:r>
              <a:rPr lang="en-US" altLang="zh-CN" sz="1400" b="1" dirty="0" smtClean="0">
                <a:latin typeface="Times New Roman" pitchFamily="18" charset="0"/>
                <a:ea typeface="微软雅黑" pitchFamily="34" charset="-122"/>
                <a:cs typeface="Times New Roman" pitchFamily="18" charset="0"/>
              </a:rPr>
              <a:t>1054</a:t>
            </a:r>
            <a:r>
              <a:rPr lang="zh-CN" altLang="en-US" sz="1400" b="1" dirty="0" smtClean="0">
                <a:latin typeface="Times New Roman" pitchFamily="18" charset="0"/>
                <a:ea typeface="微软雅黑" pitchFamily="34" charset="-122"/>
                <a:cs typeface="Times New Roman" pitchFamily="18" charset="0"/>
              </a:rPr>
              <a:t>号</a:t>
            </a:r>
            <a:r>
              <a:rPr lang="en-US" altLang="zh-CN" sz="1400" b="1" dirty="0" smtClean="0">
                <a:latin typeface="Times New Roman" pitchFamily="18" charset="0"/>
                <a:ea typeface="微软雅黑" pitchFamily="34" charset="-122"/>
                <a:cs typeface="Times New Roman" pitchFamily="18" charset="0"/>
              </a:rPr>
              <a:t>16</a:t>
            </a:r>
            <a:r>
              <a:rPr lang="zh-CN" altLang="en-US" sz="1400" b="1" dirty="0" smtClean="0">
                <a:latin typeface="Times New Roman" pitchFamily="18" charset="0"/>
                <a:ea typeface="微软雅黑" pitchFamily="34" charset="-122"/>
                <a:cs typeface="Times New Roman" pitchFamily="18" charset="0"/>
              </a:rPr>
              <a:t>、</a:t>
            </a:r>
            <a:r>
              <a:rPr lang="en-US" altLang="zh-CN" sz="1400" b="1" dirty="0" smtClean="0">
                <a:latin typeface="Times New Roman" pitchFamily="18" charset="0"/>
                <a:ea typeface="微软雅黑" pitchFamily="34" charset="-122"/>
                <a:cs typeface="Times New Roman" pitchFamily="18" charset="0"/>
              </a:rPr>
              <a:t>17</a:t>
            </a:r>
            <a:r>
              <a:rPr lang="zh-CN" altLang="en-US" sz="1400" b="1" dirty="0" smtClean="0">
                <a:latin typeface="Times New Roman" pitchFamily="18" charset="0"/>
                <a:ea typeface="微软雅黑" pitchFamily="34" charset="-122"/>
                <a:cs typeface="Times New Roman" pitchFamily="18" charset="0"/>
              </a:rPr>
              <a:t>楼</a:t>
            </a:r>
            <a:endParaRPr lang="en-US" altLang="zh-CN" sz="1400" b="1" dirty="0" smtClean="0">
              <a:latin typeface="Times New Roman" pitchFamily="18" charset="0"/>
              <a:ea typeface="微软雅黑" pitchFamily="34" charset="-122"/>
              <a:cs typeface="Times New Roman" pitchFamily="18" charset="0"/>
            </a:endParaRPr>
          </a:p>
          <a:p>
            <a:r>
              <a:rPr lang="en-US" altLang="zh-CN" sz="1400" b="1" dirty="0" smtClean="0">
                <a:latin typeface="Times New Roman" pitchFamily="18" charset="0"/>
                <a:ea typeface="微软雅黑" pitchFamily="34" charset="-122"/>
                <a:cs typeface="Times New Roman" pitchFamily="18" charset="0"/>
              </a:rPr>
              <a:t>               </a:t>
            </a:r>
            <a:endParaRPr lang="zh-CN" altLang="en-US" sz="1400" b="1" dirty="0">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7" name="图片 6" descr="471033971.jpg"/>
          <p:cNvPicPr>
            <a:picLocks noChangeAspect="1"/>
          </p:cNvPicPr>
          <p:nvPr/>
        </p:nvPicPr>
        <p:blipFill>
          <a:blip r:embed="rId3" cstate="print"/>
          <a:srcRect l="1162" t="2751" r="2354" b="2751"/>
          <a:stretch>
            <a:fillRect/>
          </a:stretch>
        </p:blipFill>
        <p:spPr>
          <a:xfrm>
            <a:off x="539552" y="836712"/>
            <a:ext cx="8213400" cy="6084000"/>
          </a:xfrm>
          <a:prstGeom prst="rect">
            <a:avLst/>
          </a:prstGeom>
          <a:ln>
            <a:noFill/>
          </a:ln>
          <a:effectLst>
            <a:softEdge rad="112500"/>
          </a:effectLst>
        </p:spPr>
      </p:pic>
      <p:sp>
        <p:nvSpPr>
          <p:cNvPr id="9" name="TextBox 8"/>
          <p:cNvSpPr txBox="1"/>
          <p:nvPr/>
        </p:nvSpPr>
        <p:spPr>
          <a:xfrm>
            <a:off x="1403648" y="1476073"/>
            <a:ext cx="2376264" cy="646331"/>
          </a:xfrm>
          <a:prstGeom prst="rect">
            <a:avLst/>
          </a:prstGeom>
          <a:noFill/>
        </p:spPr>
        <p:txBody>
          <a:bodyPr wrap="square" rtlCol="0">
            <a:spAutoFit/>
          </a:bodyPr>
          <a:lstStyle/>
          <a:p>
            <a:r>
              <a:rPr lang="zh-CN" altLang="en-US" sz="3600" b="1" dirty="0" smtClean="0">
                <a:effectLst>
                  <a:outerShdw blurRad="38100" dist="38100" dir="2700000" algn="tl">
                    <a:srgbClr val="000000">
                      <a:alpha val="43137"/>
                    </a:srgbClr>
                  </a:outerShdw>
                </a:effectLst>
                <a:latin typeface="华文行楷" pitchFamily="2" charset="-122"/>
                <a:ea typeface="华文行楷" pitchFamily="2" charset="-122"/>
              </a:rPr>
              <a:t>概述</a:t>
            </a:r>
          </a:p>
        </p:txBody>
      </p:sp>
      <p:sp>
        <p:nvSpPr>
          <p:cNvPr id="10" name="TextBox 9"/>
          <p:cNvSpPr txBox="1"/>
          <p:nvPr/>
        </p:nvSpPr>
        <p:spPr>
          <a:xfrm>
            <a:off x="1115616" y="2492896"/>
            <a:ext cx="3312368" cy="3139321"/>
          </a:xfrm>
          <a:prstGeom prst="rect">
            <a:avLst/>
          </a:prstGeom>
          <a:noFill/>
        </p:spPr>
        <p:txBody>
          <a:bodyPr wrap="square" rtlCol="0">
            <a:spAutoFit/>
          </a:bodyPr>
          <a:lstStyle/>
          <a:p>
            <a:pPr indent="360000"/>
            <a:r>
              <a:rPr lang="zh-CN" altLang="zh-CN" dirty="0" smtClean="0">
                <a:latin typeface="华文行楷" pitchFamily="2" charset="-122"/>
                <a:ea typeface="华文行楷" pitchFamily="2" charset="-122"/>
              </a:rPr>
              <a:t>上海市内各商业银行可与管理中心合作开展政策性担保业务。合作银行应遵守本运作规则；管理中心应根据合作银行最近三年的捐赠（赞助）金额、中小微企业金融服务情况及与管理中心合作计划执行情况等因素核定该合作银行年度担保总额及风险分担的担保比例，签订担保合作协议。</a:t>
            </a:r>
            <a:endParaRPr lang="en-US" altLang="zh-CN" dirty="0" smtClean="0">
              <a:latin typeface="华文行楷" pitchFamily="2" charset="-122"/>
              <a:ea typeface="华文行楷" pitchFamily="2" charset="-122"/>
            </a:endParaRPr>
          </a:p>
          <a:p>
            <a:pPr indent="360000"/>
            <a:endParaRPr lang="zh-CN" altLang="zh-CN" dirty="0" smtClean="0">
              <a:latin typeface="华文行楷" pitchFamily="2" charset="-122"/>
              <a:ea typeface="华文行楷" pitchFamily="2" charset="-122"/>
            </a:endParaRPr>
          </a:p>
        </p:txBody>
      </p:sp>
      <p:sp>
        <p:nvSpPr>
          <p:cNvPr id="12" name="TextBox 11"/>
          <p:cNvSpPr txBox="1"/>
          <p:nvPr/>
        </p:nvSpPr>
        <p:spPr>
          <a:xfrm>
            <a:off x="4716016" y="2996952"/>
            <a:ext cx="3168352" cy="2862322"/>
          </a:xfrm>
          <a:prstGeom prst="rect">
            <a:avLst/>
          </a:prstGeom>
          <a:noFill/>
        </p:spPr>
        <p:txBody>
          <a:bodyPr wrap="square" rtlCol="0">
            <a:spAutoFit/>
          </a:bodyPr>
          <a:lstStyle/>
          <a:p>
            <a:pPr indent="360000"/>
            <a:r>
              <a:rPr lang="zh-CN" altLang="zh-CN" dirty="0" smtClean="0">
                <a:latin typeface="华文行楷" pitchFamily="2" charset="-122"/>
                <a:ea typeface="华文行楷" pitchFamily="2" charset="-122"/>
              </a:rPr>
              <a:t>本运作规则适用于管理中心与合作银行开展的间接担保类融资担保业务。间接担保是指中小微企业直接向合作银行提出贷款申请，由合作银行自主审批后向管理中心推荐，经管理中心审查通过后与合作银行签订担保合同，纳入管理中心担保范围的业务模式。</a:t>
            </a:r>
          </a:p>
          <a:p>
            <a:endParaRPr lang="zh-CN" altLang="en-US" dirty="0"/>
          </a:p>
        </p:txBody>
      </p:sp>
      <p:sp>
        <p:nvSpPr>
          <p:cNvPr id="15" name="TextBox 14"/>
          <p:cNvSpPr txBox="1"/>
          <p:nvPr/>
        </p:nvSpPr>
        <p:spPr>
          <a:xfrm>
            <a:off x="4788024" y="1580599"/>
            <a:ext cx="3168352" cy="1200329"/>
          </a:xfrm>
          <a:prstGeom prst="rect">
            <a:avLst/>
          </a:prstGeom>
          <a:noFill/>
        </p:spPr>
        <p:txBody>
          <a:bodyPr wrap="square" rtlCol="0">
            <a:spAutoFit/>
          </a:bodyPr>
          <a:lstStyle/>
          <a:p>
            <a:pPr indent="360000"/>
            <a:r>
              <a:rPr lang="zh-CN" altLang="zh-CN" dirty="0" smtClean="0">
                <a:latin typeface="华文行楷" pitchFamily="2" charset="-122"/>
                <a:ea typeface="华文行楷" pitchFamily="2" charset="-122"/>
              </a:rPr>
              <a:t>合作银行的范围不限于捐赠（赞助）银行，捐赠（赞助）银行与一般合作银行应实行差异化的风险分担比例。</a:t>
            </a:r>
            <a:endParaRPr lang="zh-CN" altLang="en-US" dirty="0" smtClean="0">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descr="2231bef48.jpg"/>
          <p:cNvPicPr>
            <a:picLocks noChangeAspect="1"/>
          </p:cNvPicPr>
          <p:nvPr/>
        </p:nvPicPr>
        <p:blipFill>
          <a:blip r:embed="rId2" cstate="print">
            <a:lum bright="50000" contrast="-19000"/>
          </a:blip>
          <a:stretch>
            <a:fillRect/>
          </a:stretch>
        </p:blipFill>
        <p:spPr>
          <a:xfrm>
            <a:off x="2555776" y="1268760"/>
            <a:ext cx="3024539" cy="3252192"/>
          </a:xfrm>
          <a:prstGeom prst="rect">
            <a:avLst/>
          </a:prstGeom>
        </p:spPr>
      </p:pic>
      <p:pic>
        <p:nvPicPr>
          <p:cNvPr id="8" name="图片 7" descr="a592a6707.jpg"/>
          <p:cNvPicPr>
            <a:picLocks noChangeAspect="1"/>
          </p:cNvPicPr>
          <p:nvPr/>
        </p:nvPicPr>
        <p:blipFill>
          <a:blip r:embed="rId3" cstate="print">
            <a:lum bright="50000" contrast="-19000"/>
          </a:blip>
          <a:stretch>
            <a:fillRect/>
          </a:stretch>
        </p:blipFill>
        <p:spPr>
          <a:xfrm>
            <a:off x="5292080" y="2927248"/>
            <a:ext cx="1944216" cy="1913109"/>
          </a:xfrm>
          <a:prstGeom prst="rect">
            <a:avLst/>
          </a:prstGeom>
        </p:spPr>
      </p:pic>
      <p:pic>
        <p:nvPicPr>
          <p:cNvPr id="9" name="图片 8" descr="c4f14a073.jpg"/>
          <p:cNvPicPr>
            <a:picLocks noChangeAspect="1"/>
          </p:cNvPicPr>
          <p:nvPr/>
        </p:nvPicPr>
        <p:blipFill>
          <a:blip r:embed="rId4" cstate="print">
            <a:lum bright="50000" contrast="-19000"/>
          </a:blip>
          <a:stretch>
            <a:fillRect/>
          </a:stretch>
        </p:blipFill>
        <p:spPr>
          <a:xfrm rot="8534796">
            <a:off x="3679196" y="4528352"/>
            <a:ext cx="2536856" cy="2420161"/>
          </a:xfrm>
          <a:prstGeom prst="rect">
            <a:avLst/>
          </a:prstGeom>
        </p:spPr>
      </p:pic>
      <p:pic>
        <p:nvPicPr>
          <p:cNvPr id="10" name="图片 9" descr="97519d49e.jpg"/>
          <p:cNvPicPr>
            <a:picLocks noChangeAspect="1"/>
          </p:cNvPicPr>
          <p:nvPr/>
        </p:nvPicPr>
        <p:blipFill>
          <a:blip r:embed="rId5" cstate="print">
            <a:lum bright="50000" contrast="-19000"/>
          </a:blip>
          <a:stretch>
            <a:fillRect/>
          </a:stretch>
        </p:blipFill>
        <p:spPr>
          <a:xfrm rot="1060756">
            <a:off x="5810270" y="-18074"/>
            <a:ext cx="2923392" cy="3157011"/>
          </a:xfrm>
          <a:prstGeom prst="rect">
            <a:avLst/>
          </a:prstGeom>
        </p:spPr>
      </p:pic>
      <p:pic>
        <p:nvPicPr>
          <p:cNvPr id="11" name="图片 10" descr="fae1067f7.jpg"/>
          <p:cNvPicPr>
            <a:picLocks noChangeAspect="1"/>
          </p:cNvPicPr>
          <p:nvPr/>
        </p:nvPicPr>
        <p:blipFill>
          <a:blip r:embed="rId6" cstate="print">
            <a:lum bright="50000" contrast="-19000"/>
          </a:blip>
          <a:stretch>
            <a:fillRect/>
          </a:stretch>
        </p:blipFill>
        <p:spPr>
          <a:xfrm rot="21191555">
            <a:off x="6660232" y="4509120"/>
            <a:ext cx="2160240" cy="2182061"/>
          </a:xfrm>
          <a:prstGeom prst="rect">
            <a:avLst/>
          </a:prstGeom>
        </p:spPr>
      </p:pic>
      <p:pic>
        <p:nvPicPr>
          <p:cNvPr id="13" name="图片 12" descr="fb6a21375.jpg"/>
          <p:cNvPicPr>
            <a:picLocks noChangeAspect="1"/>
          </p:cNvPicPr>
          <p:nvPr/>
        </p:nvPicPr>
        <p:blipFill>
          <a:blip r:embed="rId7" cstate="print">
            <a:lum bright="50000" contrast="-19000"/>
          </a:blip>
          <a:stretch>
            <a:fillRect/>
          </a:stretch>
        </p:blipFill>
        <p:spPr>
          <a:xfrm>
            <a:off x="7224463" y="2852936"/>
            <a:ext cx="1609935" cy="1584176"/>
          </a:xfrm>
          <a:prstGeom prst="rect">
            <a:avLst/>
          </a:prstGeom>
        </p:spPr>
      </p:pic>
      <p:pic>
        <p:nvPicPr>
          <p:cNvPr id="12" name="图片 11" descr="36cf74d95.jpg"/>
          <p:cNvPicPr>
            <a:picLocks noChangeAspect="1"/>
          </p:cNvPicPr>
          <p:nvPr/>
        </p:nvPicPr>
        <p:blipFill>
          <a:blip r:embed="rId8" cstate="print">
            <a:lum bright="50000" contrast="-19000"/>
          </a:blip>
          <a:stretch>
            <a:fillRect/>
          </a:stretch>
        </p:blipFill>
        <p:spPr>
          <a:xfrm>
            <a:off x="1187624" y="5085184"/>
            <a:ext cx="1728192" cy="1627957"/>
          </a:xfrm>
          <a:prstGeom prst="rect">
            <a:avLst/>
          </a:prstGeom>
        </p:spPr>
      </p:pic>
      <p:pic>
        <p:nvPicPr>
          <p:cNvPr id="6" name="图片 5" descr="1a09afe90.jpg"/>
          <p:cNvPicPr>
            <a:picLocks noChangeAspect="1"/>
          </p:cNvPicPr>
          <p:nvPr/>
        </p:nvPicPr>
        <p:blipFill>
          <a:blip r:embed="rId9" cstate="print">
            <a:lum bright="50000" contrast="-19000"/>
          </a:blip>
          <a:stretch>
            <a:fillRect/>
          </a:stretch>
        </p:blipFill>
        <p:spPr>
          <a:xfrm rot="4425266">
            <a:off x="2915816" y="116632"/>
            <a:ext cx="1487424" cy="1524000"/>
          </a:xfrm>
          <a:prstGeom prst="rect">
            <a:avLst/>
          </a:prstGeom>
        </p:spPr>
      </p:pic>
      <p:pic>
        <p:nvPicPr>
          <p:cNvPr id="4" name="图片 3" descr="9a2162301.jpg"/>
          <p:cNvPicPr>
            <a:picLocks noChangeAspect="1"/>
          </p:cNvPicPr>
          <p:nvPr/>
        </p:nvPicPr>
        <p:blipFill>
          <a:blip r:embed="rId10" cstate="print">
            <a:lum bright="50000" contrast="-19000"/>
          </a:blip>
          <a:stretch>
            <a:fillRect/>
          </a:stretch>
        </p:blipFill>
        <p:spPr>
          <a:xfrm>
            <a:off x="467544" y="404664"/>
            <a:ext cx="2448272" cy="2566323"/>
          </a:xfrm>
          <a:prstGeom prst="rect">
            <a:avLst/>
          </a:prstGeom>
        </p:spPr>
      </p:pic>
      <p:pic>
        <p:nvPicPr>
          <p:cNvPr id="5" name="图片 4" descr="bbc675cb4.jpg"/>
          <p:cNvPicPr>
            <a:picLocks noChangeAspect="1"/>
          </p:cNvPicPr>
          <p:nvPr/>
        </p:nvPicPr>
        <p:blipFill>
          <a:blip r:embed="rId11" cstate="print">
            <a:lum bright="50000" contrast="-19000"/>
          </a:blip>
          <a:stretch>
            <a:fillRect/>
          </a:stretch>
        </p:blipFill>
        <p:spPr>
          <a:xfrm rot="20271727">
            <a:off x="683501" y="2918453"/>
            <a:ext cx="1942320" cy="2290472"/>
          </a:xfrm>
          <a:prstGeom prst="rect">
            <a:avLst/>
          </a:prstGeom>
        </p:spPr>
      </p:pic>
      <p:sp>
        <p:nvSpPr>
          <p:cNvPr id="14" name="圆角矩形 13"/>
          <p:cNvSpPr/>
          <p:nvPr/>
        </p:nvSpPr>
        <p:spPr>
          <a:xfrm>
            <a:off x="251520" y="1628800"/>
            <a:ext cx="8496944" cy="2304256"/>
          </a:xfrm>
          <a:prstGeom prst="roundRect">
            <a:avLst/>
          </a:prstGeom>
          <a:solidFill>
            <a:schemeClr val="bg1">
              <a:lumMod val="95000"/>
              <a:alpha val="96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403648" y="2248996"/>
            <a:ext cx="6624736" cy="1200329"/>
          </a:xfrm>
          <a:prstGeom prst="rect">
            <a:avLst/>
          </a:prstGeom>
          <a:noFill/>
        </p:spPr>
        <p:txBody>
          <a:bodyPr wrap="square" rtlCol="0">
            <a:spAutoFit/>
          </a:bodyPr>
          <a:lstStyle/>
          <a:p>
            <a:pPr algn="ctr"/>
            <a:r>
              <a:rPr lang="zh-CN" altLang="en-US" sz="72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间接担保的品种</a:t>
            </a:r>
            <a:endParaRPr lang="zh-CN" altLang="en-US" sz="7200" b="1" dirty="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060848"/>
            <a:ext cx="9144000" cy="4797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ea876f8d1.jpg"/>
          <p:cNvPicPr>
            <a:picLocks noChangeAspect="1"/>
          </p:cNvPicPr>
          <p:nvPr/>
        </p:nvPicPr>
        <p:blipFill>
          <a:blip r:embed="rId2" cstate="print"/>
          <a:srcRect b="29787"/>
          <a:stretch>
            <a:fillRect/>
          </a:stretch>
        </p:blipFill>
        <p:spPr>
          <a:xfrm>
            <a:off x="2123728" y="-27384"/>
            <a:ext cx="4896545" cy="2289708"/>
          </a:xfrm>
          <a:prstGeom prst="rect">
            <a:avLst/>
          </a:prstGeom>
          <a:ln>
            <a:noFill/>
          </a:ln>
          <a:effectLst>
            <a:softEdge rad="112500"/>
          </a:effectLst>
        </p:spPr>
      </p:pic>
      <p:cxnSp>
        <p:nvCxnSpPr>
          <p:cNvPr id="12" name="直接连接符 11"/>
          <p:cNvCxnSpPr/>
          <p:nvPr/>
        </p:nvCxnSpPr>
        <p:spPr>
          <a:xfrm flipH="1">
            <a:off x="4644007" y="2262324"/>
            <a:ext cx="1" cy="4479044"/>
          </a:xfrm>
          <a:prstGeom prst="line">
            <a:avLst/>
          </a:prstGeom>
          <a:ln>
            <a:solidFill>
              <a:schemeClr val="tx1">
                <a:lumMod val="50000"/>
                <a:lumOff val="50000"/>
              </a:schemeClr>
            </a:solidFill>
            <a:prstDash val="lgDash"/>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99592" y="2247255"/>
            <a:ext cx="2736304" cy="461665"/>
          </a:xfrm>
          <a:prstGeom prst="rect">
            <a:avLst/>
          </a:prstGeom>
          <a:noFill/>
        </p:spPr>
        <p:txBody>
          <a:bodyPr wrap="square" rtlCol="0">
            <a:spAutoFit/>
          </a:bodyPr>
          <a:lstStyle/>
          <a:p>
            <a:pPr algn="ctr"/>
            <a:r>
              <a:rPr lang="zh-CN" altLang="zh-CN" sz="2400" b="1" dirty="0" smtClean="0">
                <a:effectLst>
                  <a:outerShdw blurRad="38100" dist="38100" dir="2700000" algn="tl">
                    <a:srgbClr val="000000">
                      <a:alpha val="43137"/>
                    </a:srgbClr>
                  </a:outerShdw>
                </a:effectLst>
                <a:latin typeface="微软雅黑" pitchFamily="34" charset="-122"/>
                <a:ea typeface="微软雅黑" pitchFamily="34" charset="-122"/>
              </a:rPr>
              <a:t>批量担保</a:t>
            </a:r>
            <a:endPar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TextBox 17"/>
          <p:cNvSpPr txBox="1"/>
          <p:nvPr/>
        </p:nvSpPr>
        <p:spPr>
          <a:xfrm>
            <a:off x="5796136" y="2247255"/>
            <a:ext cx="2016224" cy="461665"/>
          </a:xfrm>
          <a:prstGeom prst="rect">
            <a:avLst/>
          </a:prstGeom>
          <a:noFill/>
        </p:spPr>
        <p:txBody>
          <a:bodyPr wrap="square" rtlCol="0">
            <a:spAutoFit/>
          </a:bodyPr>
          <a:lstStyle/>
          <a:p>
            <a:pPr algn="ctr"/>
            <a:r>
              <a:rPr lang="zh-CN" altLang="zh-CN" sz="2400" b="1" dirty="0" smtClean="0">
                <a:effectLst>
                  <a:outerShdw blurRad="38100" dist="38100" dir="2700000" algn="tl">
                    <a:srgbClr val="000000">
                      <a:alpha val="43137"/>
                    </a:srgbClr>
                  </a:outerShdw>
                </a:effectLst>
                <a:latin typeface="微软雅黑" pitchFamily="34" charset="-122"/>
                <a:ea typeface="微软雅黑" pitchFamily="34" charset="-122"/>
              </a:rPr>
              <a:t>个案担保</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TextBox 18"/>
          <p:cNvSpPr txBox="1"/>
          <p:nvPr/>
        </p:nvSpPr>
        <p:spPr>
          <a:xfrm>
            <a:off x="179512" y="2832025"/>
            <a:ext cx="4392488" cy="3416320"/>
          </a:xfrm>
          <a:prstGeom prst="rect">
            <a:avLst/>
          </a:prstGeom>
          <a:noFill/>
        </p:spPr>
        <p:txBody>
          <a:bodyPr wrap="square" rtlCol="0">
            <a:spAutoFit/>
          </a:bodyPr>
          <a:lstStyle/>
          <a:p>
            <a:pPr indent="360000"/>
            <a:r>
              <a:rPr lang="zh-CN" altLang="zh-CN" dirty="0" smtClean="0">
                <a:solidFill>
                  <a:srgbClr val="FF0000"/>
                </a:solidFill>
                <a:latin typeface="微软雅黑" pitchFamily="34" charset="-122"/>
                <a:ea typeface="微软雅黑" pitchFamily="34" charset="-122"/>
              </a:rPr>
              <a:t>批量担保</a:t>
            </a:r>
            <a:r>
              <a:rPr lang="zh-CN" altLang="zh-CN" dirty="0" smtClean="0">
                <a:solidFill>
                  <a:schemeClr val="tx1">
                    <a:lumMod val="65000"/>
                    <a:lumOff val="35000"/>
                  </a:schemeClr>
                </a:solidFill>
                <a:latin typeface="微软雅黑" pitchFamily="34" charset="-122"/>
                <a:ea typeface="微软雅黑" pitchFamily="34" charset="-122"/>
              </a:rPr>
              <a:t>是指合作银行事先提交《批量担保业务合作方案》供管理中心备案，在管理中心授权的限额范围内，约定由合作银行对于</a:t>
            </a:r>
            <a:r>
              <a:rPr lang="zh-CN" altLang="zh-CN" dirty="0" smtClean="0">
                <a:solidFill>
                  <a:srgbClr val="FF0000"/>
                </a:solidFill>
                <a:latin typeface="微软雅黑" pitchFamily="34" charset="-122"/>
                <a:ea typeface="微软雅黑" pitchFamily="34" charset="-122"/>
              </a:rPr>
              <a:t>单户授信额度在</a:t>
            </a:r>
            <a:r>
              <a:rPr lang="en-US" altLang="zh-CN" dirty="0" smtClean="0">
                <a:solidFill>
                  <a:srgbClr val="FF0000"/>
                </a:solidFill>
                <a:latin typeface="微软雅黑" pitchFamily="34" charset="-122"/>
                <a:ea typeface="微软雅黑" pitchFamily="34" charset="-122"/>
              </a:rPr>
              <a:t>300</a:t>
            </a:r>
            <a:r>
              <a:rPr lang="zh-CN" altLang="zh-CN" dirty="0" smtClean="0">
                <a:solidFill>
                  <a:srgbClr val="FF0000"/>
                </a:solidFill>
                <a:latin typeface="微软雅黑" pitchFamily="34" charset="-122"/>
                <a:ea typeface="微软雅黑" pitchFamily="34" charset="-122"/>
              </a:rPr>
              <a:t>万元以下</a:t>
            </a:r>
            <a:r>
              <a:rPr lang="zh-CN" altLang="zh-CN" dirty="0" smtClean="0">
                <a:solidFill>
                  <a:schemeClr val="tx1">
                    <a:lumMod val="65000"/>
                    <a:lumOff val="35000"/>
                  </a:schemeClr>
                </a:solidFill>
                <a:latin typeface="微软雅黑" pitchFamily="34" charset="-122"/>
                <a:ea typeface="微软雅黑" pitchFamily="34" charset="-122"/>
              </a:rPr>
              <a:t>的中小微企业给予信贷支持，经管理中心形式审查同意并办理保证担保手续的业务；</a:t>
            </a:r>
            <a:endParaRPr lang="en-US" altLang="zh-CN" dirty="0" smtClean="0">
              <a:solidFill>
                <a:schemeClr val="tx1">
                  <a:lumMod val="65000"/>
                  <a:lumOff val="35000"/>
                </a:schemeClr>
              </a:solidFill>
              <a:latin typeface="微软雅黑" pitchFamily="34" charset="-122"/>
              <a:ea typeface="微软雅黑" pitchFamily="34" charset="-122"/>
            </a:endParaRPr>
          </a:p>
          <a:p>
            <a:pPr indent="360000"/>
            <a:endParaRPr lang="en-US" altLang="zh-CN" dirty="0" smtClean="0">
              <a:latin typeface="微软雅黑" pitchFamily="34" charset="-122"/>
              <a:ea typeface="微软雅黑" pitchFamily="34" charset="-122"/>
            </a:endParaRPr>
          </a:p>
          <a:p>
            <a:pPr indent="360000"/>
            <a:r>
              <a:rPr lang="zh-CN" altLang="zh-CN" dirty="0" smtClean="0">
                <a:solidFill>
                  <a:schemeClr val="tx1">
                    <a:lumMod val="65000"/>
                    <a:lumOff val="35000"/>
                  </a:schemeClr>
                </a:solidFill>
                <a:latin typeface="微软雅黑" pitchFamily="34" charset="-122"/>
                <a:ea typeface="微软雅黑" pitchFamily="34" charset="-122"/>
              </a:rPr>
              <a:t>形式审查内容包括：判断申请项目是否属于不予担保的行业范围和企业范围，审核担保业务提交材料是否齐全（担保业务提交材料清单见附件</a:t>
            </a:r>
            <a:r>
              <a:rPr lang="en-US" altLang="zh-CN" dirty="0" smtClean="0">
                <a:solidFill>
                  <a:schemeClr val="tx1">
                    <a:lumMod val="65000"/>
                    <a:lumOff val="35000"/>
                  </a:schemeClr>
                </a:solidFill>
                <a:latin typeface="微软雅黑" pitchFamily="34" charset="-122"/>
                <a:ea typeface="微软雅黑" pitchFamily="34" charset="-122"/>
              </a:rPr>
              <a:t>1</a:t>
            </a:r>
            <a:r>
              <a:rPr lang="zh-CN" altLang="zh-CN" dirty="0" smtClean="0">
                <a:solidFill>
                  <a:schemeClr val="tx1">
                    <a:lumMod val="65000"/>
                    <a:lumOff val="35000"/>
                  </a:schemeClr>
                </a:solidFill>
                <a:latin typeface="微软雅黑" pitchFamily="34" charset="-122"/>
                <a:ea typeface="微软雅黑" pitchFamily="34" charset="-122"/>
              </a:rPr>
              <a:t>）。</a:t>
            </a:r>
          </a:p>
          <a:p>
            <a:endParaRPr lang="zh-CN" altLang="en-US" dirty="0"/>
          </a:p>
        </p:txBody>
      </p:sp>
      <p:sp>
        <p:nvSpPr>
          <p:cNvPr id="22" name="TextBox 21"/>
          <p:cNvSpPr txBox="1"/>
          <p:nvPr/>
        </p:nvSpPr>
        <p:spPr>
          <a:xfrm>
            <a:off x="4932040" y="2893000"/>
            <a:ext cx="3960440" cy="3416320"/>
          </a:xfrm>
          <a:prstGeom prst="rect">
            <a:avLst/>
          </a:prstGeom>
          <a:noFill/>
        </p:spPr>
        <p:txBody>
          <a:bodyPr wrap="square" rtlCol="0">
            <a:spAutoFit/>
          </a:bodyPr>
          <a:lstStyle/>
          <a:p>
            <a:pPr indent="360000"/>
            <a:r>
              <a:rPr lang="zh-CN" altLang="en-US" dirty="0" smtClean="0">
                <a:solidFill>
                  <a:srgbClr val="FF0000"/>
                </a:solidFill>
                <a:latin typeface="微软雅黑" pitchFamily="34" charset="-122"/>
                <a:ea typeface="微软雅黑" pitchFamily="34" charset="-122"/>
              </a:rPr>
              <a:t>个</a:t>
            </a:r>
            <a:r>
              <a:rPr lang="zh-CN" altLang="zh-CN" dirty="0" smtClean="0">
                <a:solidFill>
                  <a:srgbClr val="FF0000"/>
                </a:solidFill>
                <a:latin typeface="微软雅黑" pitchFamily="34" charset="-122"/>
                <a:ea typeface="微软雅黑" pitchFamily="34" charset="-122"/>
              </a:rPr>
              <a:t>案担保</a:t>
            </a:r>
            <a:r>
              <a:rPr lang="zh-CN" altLang="zh-CN" dirty="0" smtClean="0">
                <a:solidFill>
                  <a:schemeClr val="tx1">
                    <a:lumMod val="65000"/>
                    <a:lumOff val="35000"/>
                  </a:schemeClr>
                </a:solidFill>
                <a:latin typeface="微软雅黑" pitchFamily="34" charset="-122"/>
                <a:ea typeface="微软雅黑" pitchFamily="34" charset="-122"/>
              </a:rPr>
              <a:t>是指由合作银行受理企业贷款申请，对于</a:t>
            </a:r>
            <a:r>
              <a:rPr lang="zh-CN" altLang="zh-CN" dirty="0" smtClean="0">
                <a:solidFill>
                  <a:srgbClr val="FF0000"/>
                </a:solidFill>
                <a:latin typeface="微软雅黑" pitchFamily="34" charset="-122"/>
                <a:ea typeface="微软雅黑" pitchFamily="34" charset="-122"/>
              </a:rPr>
              <a:t>在《批量担保业务合作方案》范围之外</a:t>
            </a:r>
            <a:r>
              <a:rPr lang="zh-CN" altLang="zh-CN" dirty="0" smtClean="0">
                <a:solidFill>
                  <a:schemeClr val="tx1">
                    <a:lumMod val="65000"/>
                    <a:lumOff val="35000"/>
                  </a:schemeClr>
                </a:solidFill>
                <a:latin typeface="微软雅黑" pitchFamily="34" charset="-122"/>
                <a:ea typeface="微软雅黑" pitchFamily="34" charset="-122"/>
              </a:rPr>
              <a:t>的申请项目，在放款前经管理中心实质审查同意并办理保证担保手续的业务；</a:t>
            </a:r>
            <a:endParaRPr lang="en-US" altLang="zh-CN" dirty="0" smtClean="0">
              <a:solidFill>
                <a:schemeClr val="tx1">
                  <a:lumMod val="65000"/>
                  <a:lumOff val="35000"/>
                </a:schemeClr>
              </a:solidFill>
              <a:latin typeface="微软雅黑" pitchFamily="34" charset="-122"/>
              <a:ea typeface="微软雅黑" pitchFamily="34" charset="-122"/>
            </a:endParaRPr>
          </a:p>
          <a:p>
            <a:pPr indent="360000"/>
            <a:endParaRPr lang="en-US" altLang="zh-CN" dirty="0" smtClean="0">
              <a:latin typeface="微软雅黑" pitchFamily="34" charset="-122"/>
              <a:ea typeface="微软雅黑" pitchFamily="34" charset="-122"/>
            </a:endParaRPr>
          </a:p>
          <a:p>
            <a:pPr indent="360000"/>
            <a:r>
              <a:rPr lang="zh-CN" altLang="zh-CN" dirty="0" smtClean="0">
                <a:solidFill>
                  <a:schemeClr val="tx1">
                    <a:lumMod val="65000"/>
                    <a:lumOff val="35000"/>
                  </a:schemeClr>
                </a:solidFill>
                <a:latin typeface="微软雅黑" pitchFamily="34" charset="-122"/>
                <a:ea typeface="微软雅黑" pitchFamily="34" charset="-122"/>
              </a:rPr>
              <a:t>实质审查内容包括：判断申请项目是否属于不予担保的行业范围和企业范围，审核担保业务提交材料是否齐全以及借款企业的财务状况、银行审批意见、担保措施等。</a:t>
            </a:r>
          </a:p>
          <a:p>
            <a:endParaRPr lang="zh-CN" altLang="en-US" dirty="0"/>
          </a:p>
        </p:txBody>
      </p:sp>
      <p:grpSp>
        <p:nvGrpSpPr>
          <p:cNvPr id="4" name="组合 3"/>
          <p:cNvGrpSpPr/>
          <p:nvPr/>
        </p:nvGrpSpPr>
        <p:grpSpPr>
          <a:xfrm>
            <a:off x="5364088" y="44620"/>
            <a:ext cx="3707904" cy="720081"/>
            <a:chOff x="5148064" y="44620"/>
            <a:chExt cx="3923928" cy="720082"/>
          </a:xfrm>
        </p:grpSpPr>
        <p:sp>
          <p:nvSpPr>
            <p:cNvPr id="5" name="五边形 4"/>
            <p:cNvSpPr/>
            <p:nvPr/>
          </p:nvSpPr>
          <p:spPr>
            <a:xfrm rot="10800000">
              <a:off x="5220072" y="44620"/>
              <a:ext cx="3851920" cy="720082"/>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6" name="TextBox 5"/>
            <p:cNvSpPr txBox="1"/>
            <p:nvPr/>
          </p:nvSpPr>
          <p:spPr>
            <a:xfrm>
              <a:off x="5148064" y="118373"/>
              <a:ext cx="3888432" cy="584776"/>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间接担保的品种</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2000"/>
            <a:lum/>
          </a:blip>
          <a:srcRect/>
          <a:stretch>
            <a:fillRect l="-11000" r="-11000"/>
          </a:stretch>
        </a:blipFill>
        <a:effectLst/>
      </p:bgPr>
    </p:bg>
    <p:spTree>
      <p:nvGrpSpPr>
        <p:cNvPr id="1" name=""/>
        <p:cNvGrpSpPr/>
        <p:nvPr/>
      </p:nvGrpSpPr>
      <p:grpSpPr>
        <a:xfrm>
          <a:off x="0" y="0"/>
          <a:ext cx="0" cy="0"/>
          <a:chOff x="0" y="0"/>
          <a:chExt cx="0" cy="0"/>
        </a:xfrm>
      </p:grpSpPr>
      <p:sp>
        <p:nvSpPr>
          <p:cNvPr id="5" name="圆角矩形 4"/>
          <p:cNvSpPr/>
          <p:nvPr/>
        </p:nvSpPr>
        <p:spPr>
          <a:xfrm>
            <a:off x="1115616" y="620688"/>
            <a:ext cx="8496944" cy="2304256"/>
          </a:xfrm>
          <a:prstGeom prst="roundRect">
            <a:avLst/>
          </a:prstGeom>
          <a:solidFill>
            <a:schemeClr val="bg1">
              <a:lumMod val="95000"/>
              <a:alpha val="61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339752" y="1240884"/>
            <a:ext cx="6336704" cy="1107996"/>
          </a:xfrm>
          <a:prstGeom prst="rect">
            <a:avLst/>
          </a:prstGeom>
          <a:noFill/>
        </p:spPr>
        <p:txBody>
          <a:bodyPr wrap="square" rtlCol="0">
            <a:spAutoFit/>
          </a:bodyPr>
          <a:lstStyle/>
          <a:p>
            <a:pPr algn="ctr"/>
            <a:r>
              <a:rPr lang="zh-CN" altLang="en-US" sz="6600" b="1" dirty="0" smtClean="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rPr>
              <a:t>担保条件及范围</a:t>
            </a:r>
            <a:endParaRPr lang="zh-CN" altLang="en-US" sz="6600" b="1" dirty="0">
              <a:ln>
                <a:solidFill>
                  <a:schemeClr val="tx1">
                    <a:lumMod val="50000"/>
                    <a:lumOff val="50000"/>
                  </a:schemeClr>
                </a:solidFill>
              </a:ln>
              <a:solidFill>
                <a:schemeClr val="tx1">
                  <a:lumMod val="85000"/>
                  <a:lumOff val="15000"/>
                </a:schemeClr>
              </a:solidFill>
              <a:effectLst>
                <a:outerShdw blurRad="38100" dist="38100" dir="2700000" algn="tl">
                  <a:srgbClr val="000000">
                    <a:alpha val="43137"/>
                  </a:srgbClr>
                </a:outerShdw>
              </a:effectLst>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7" name="图片 16" descr="a0158-000012a.jpg"/>
          <p:cNvPicPr>
            <a:picLocks noChangeAspect="1"/>
          </p:cNvPicPr>
          <p:nvPr/>
        </p:nvPicPr>
        <p:blipFill>
          <a:blip r:embed="rId2" cstate="print">
            <a:duotone>
              <a:schemeClr val="accent2">
                <a:shade val="45000"/>
                <a:satMod val="135000"/>
              </a:schemeClr>
              <a:prstClr val="white"/>
            </a:duotone>
          </a:blip>
          <a:stretch>
            <a:fillRect/>
          </a:stretch>
        </p:blipFill>
        <p:spPr>
          <a:xfrm>
            <a:off x="4932040" y="3068960"/>
            <a:ext cx="3484559" cy="3492996"/>
          </a:xfrm>
          <a:prstGeom prst="rect">
            <a:avLst/>
          </a:prstGeom>
        </p:spPr>
      </p:pic>
      <p:pic>
        <p:nvPicPr>
          <p:cNvPr id="12" name="图片 11" descr="114204916.jpg"/>
          <p:cNvPicPr>
            <a:picLocks noChangeAspect="1"/>
          </p:cNvPicPr>
          <p:nvPr/>
        </p:nvPicPr>
        <p:blipFill>
          <a:blip r:embed="rId3" cstate="print"/>
          <a:srcRect l="17568" t="11418" r="15332" b="13095"/>
          <a:stretch>
            <a:fillRect/>
          </a:stretch>
        </p:blipFill>
        <p:spPr>
          <a:xfrm>
            <a:off x="323528" y="620688"/>
            <a:ext cx="8496944" cy="2520280"/>
          </a:xfrm>
          <a:prstGeom prst="rect">
            <a:avLst/>
          </a:prstGeom>
          <a:ln>
            <a:noFill/>
          </a:ln>
          <a:effectLst>
            <a:softEdge rad="112500"/>
          </a:effectLst>
        </p:spPr>
      </p:pic>
      <p:grpSp>
        <p:nvGrpSpPr>
          <p:cNvPr id="4" name="组合 3"/>
          <p:cNvGrpSpPr/>
          <p:nvPr/>
        </p:nvGrpSpPr>
        <p:grpSpPr>
          <a:xfrm>
            <a:off x="5004048" y="44620"/>
            <a:ext cx="4067944" cy="720083"/>
            <a:chOff x="4860764" y="44620"/>
            <a:chExt cx="4211227" cy="792088"/>
          </a:xfrm>
        </p:grpSpPr>
        <p:sp>
          <p:nvSpPr>
            <p:cNvPr id="5" name="五边形 4"/>
            <p:cNvSpPr/>
            <p:nvPr/>
          </p:nvSpPr>
          <p:spPr>
            <a:xfrm rot="10800000">
              <a:off x="5158367" y="44620"/>
              <a:ext cx="3913624" cy="792088"/>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6" name="TextBox 5"/>
            <p:cNvSpPr txBox="1"/>
            <p:nvPr/>
          </p:nvSpPr>
          <p:spPr>
            <a:xfrm>
              <a:off x="4860764" y="111169"/>
              <a:ext cx="4176463" cy="646332"/>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担保条件及范围</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pic>
        <p:nvPicPr>
          <p:cNvPr id="7" name="图片 6" descr="a0158-000012a.jpg"/>
          <p:cNvPicPr>
            <a:picLocks noChangeAspect="1"/>
          </p:cNvPicPr>
          <p:nvPr/>
        </p:nvPicPr>
        <p:blipFill>
          <a:blip r:embed="rId2" cstate="print"/>
          <a:stretch>
            <a:fillRect/>
          </a:stretch>
        </p:blipFill>
        <p:spPr>
          <a:xfrm>
            <a:off x="583385" y="3104356"/>
            <a:ext cx="3484559" cy="3492996"/>
          </a:xfrm>
          <a:prstGeom prst="rect">
            <a:avLst/>
          </a:prstGeom>
        </p:spPr>
      </p:pic>
      <p:sp>
        <p:nvSpPr>
          <p:cNvPr id="8" name="TextBox 7"/>
          <p:cNvSpPr txBox="1"/>
          <p:nvPr/>
        </p:nvSpPr>
        <p:spPr>
          <a:xfrm>
            <a:off x="1087441" y="3645024"/>
            <a:ext cx="2448272" cy="369332"/>
          </a:xfrm>
          <a:prstGeom prst="rect">
            <a:avLst/>
          </a:prstGeom>
          <a:noFill/>
        </p:spPr>
        <p:txBody>
          <a:bodyPr wrap="square" rtlCol="0">
            <a:spAutoFit/>
          </a:bodyPr>
          <a:lstStyle/>
          <a:p>
            <a:pPr algn="ctr"/>
            <a:r>
              <a:rPr lang="zh-CN"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不予担保的行业范围</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TextBox 8"/>
          <p:cNvSpPr txBox="1"/>
          <p:nvPr/>
        </p:nvSpPr>
        <p:spPr>
          <a:xfrm>
            <a:off x="871417" y="4143271"/>
            <a:ext cx="2952328" cy="1661993"/>
          </a:xfrm>
          <a:prstGeom prst="rect">
            <a:avLst/>
          </a:prstGeom>
          <a:noFill/>
        </p:spPr>
        <p:txBody>
          <a:bodyPr wrap="square" rtlCol="0">
            <a:spAutoFit/>
          </a:bodyPr>
          <a:lstStyle/>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房地产投资与开发企业；</a:t>
            </a:r>
          </a:p>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娱乐行业：夜总会、卡拉</a:t>
            </a:r>
            <a:r>
              <a:rPr lang="en-US" altLang="zh-CN" sz="1200" dirty="0" smtClean="0">
                <a:solidFill>
                  <a:schemeClr val="bg1"/>
                </a:solidFill>
                <a:latin typeface="微软雅黑" pitchFamily="34" charset="-122"/>
                <a:ea typeface="微软雅黑" pitchFamily="34" charset="-122"/>
              </a:rPr>
              <a:t>OK</a:t>
            </a:r>
            <a:r>
              <a:rPr lang="zh-CN" altLang="zh-CN" sz="1200" dirty="0" smtClean="0">
                <a:solidFill>
                  <a:schemeClr val="bg1"/>
                </a:solidFill>
                <a:latin typeface="微软雅黑" pitchFamily="34" charset="-122"/>
                <a:ea typeface="微软雅黑" pitchFamily="34" charset="-122"/>
              </a:rPr>
              <a:t>、美容、会员俱乐部等；</a:t>
            </a:r>
          </a:p>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金融业或经营融资业务的企业</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r>
              <a:rPr lang="zh-CN" altLang="zh-CN" sz="1200" dirty="0" smtClean="0">
                <a:solidFill>
                  <a:schemeClr val="bg1"/>
                </a:solidFill>
                <a:latin typeface="微软雅黑" pitchFamily="34" charset="-122"/>
                <a:ea typeface="微软雅黑" pitchFamily="34" charset="-122"/>
              </a:rPr>
              <a:t>包括小贷公司、典当行、寄售行、拍卖行、融资担保公司及融资（金融）租赁公司等。</a:t>
            </a:r>
          </a:p>
          <a:p>
            <a:endParaRPr lang="zh-CN" altLang="en-US" dirty="0">
              <a:solidFill>
                <a:schemeClr val="bg1"/>
              </a:solidFill>
            </a:endParaRPr>
          </a:p>
        </p:txBody>
      </p:sp>
      <p:sp>
        <p:nvSpPr>
          <p:cNvPr id="10" name="TextBox 9"/>
          <p:cNvSpPr txBox="1"/>
          <p:nvPr/>
        </p:nvSpPr>
        <p:spPr>
          <a:xfrm>
            <a:off x="827584" y="843096"/>
            <a:ext cx="7560840" cy="2369880"/>
          </a:xfrm>
          <a:prstGeom prst="rect">
            <a:avLst/>
          </a:prstGeom>
          <a:noFill/>
        </p:spPr>
        <p:txBody>
          <a:bodyPr wrap="square" rtlCol="0">
            <a:spAutoFit/>
          </a:bodyPr>
          <a:lstStyle/>
          <a:p>
            <a:endParaRPr lang="en-US" altLang="zh-CN" sz="1600" b="1" dirty="0" smtClean="0">
              <a:latin typeface="微软雅黑" pitchFamily="34" charset="-122"/>
              <a:ea typeface="微软雅黑" pitchFamily="34" charset="-122"/>
            </a:endParaRPr>
          </a:p>
          <a:p>
            <a:pPr>
              <a:buFont typeface="Wingdings" pitchFamily="2" charset="2"/>
              <a:buChar char="u"/>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经工商行政管理等机关登记注册，独立核算、自负盈亏，具有法人资格；</a:t>
            </a:r>
          </a:p>
          <a:p>
            <a:pPr>
              <a:buFont typeface="Wingdings" pitchFamily="2" charset="2"/>
              <a:buChar char="u"/>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依法进行税务登记，依法纳税；</a:t>
            </a:r>
          </a:p>
          <a:p>
            <a:pPr>
              <a:buFont typeface="Wingdings" pitchFamily="2" charset="2"/>
              <a:buChar char="u"/>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在有关合作银行或其他依法设立的金融机构开立账户；</a:t>
            </a:r>
          </a:p>
          <a:p>
            <a:pPr>
              <a:buFont typeface="Wingdings" pitchFamily="2" charset="2"/>
              <a:buChar char="u"/>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具有符合法定要求的注册资本金，正常经营，具有一定的经营管理水平；</a:t>
            </a:r>
          </a:p>
          <a:p>
            <a:pPr>
              <a:buFont typeface="Wingdings" pitchFamily="2" charset="2"/>
              <a:buChar char="u"/>
            </a:pPr>
            <a:r>
              <a:rPr lang="en-US" altLang="zh-CN" sz="1400" dirty="0" smtClean="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财务会计核算规范，有符合会计基础规范条件的财务会计机构和专职财会人员，或委托具有法定资格的代理记账机构进行代理记账</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buFont typeface="Wingdings" pitchFamily="2" charset="2"/>
              <a:buChar char="u"/>
            </a:pPr>
            <a:r>
              <a:rPr lang="zh-CN" altLang="en-US" sz="1400" dirty="0" smtClean="0">
                <a:latin typeface="微软雅黑" pitchFamily="34" charset="-122"/>
                <a:ea typeface="微软雅黑" pitchFamily="34" charset="-122"/>
              </a:rPr>
              <a:t> 符合工信部、财政部等部门</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关于印发中小企业划型标准规定的通知</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（工信部联企业</a:t>
            </a:r>
            <a:r>
              <a:rPr lang="en-US" altLang="zh-CN"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2011〕300</a:t>
            </a:r>
            <a:r>
              <a:rPr lang="zh-CN" altLang="en-US" sz="1400" dirty="0" smtClean="0">
                <a:latin typeface="微软雅黑" pitchFamily="34" charset="-122"/>
                <a:ea typeface="微软雅黑" pitchFamily="34" charset="-122"/>
              </a:rPr>
              <a:t>号）规定的中小微企业</a:t>
            </a:r>
            <a:endParaRPr lang="zh-CN" altLang="zh-CN" sz="1400" dirty="0" smtClean="0">
              <a:latin typeface="微软雅黑" pitchFamily="34" charset="-122"/>
              <a:ea typeface="微软雅黑" pitchFamily="34" charset="-122"/>
            </a:endParaRPr>
          </a:p>
          <a:p>
            <a:endParaRPr lang="zh-CN" altLang="en-US" dirty="0"/>
          </a:p>
        </p:txBody>
      </p:sp>
      <p:sp>
        <p:nvSpPr>
          <p:cNvPr id="11" name="TextBox 10"/>
          <p:cNvSpPr txBox="1"/>
          <p:nvPr/>
        </p:nvSpPr>
        <p:spPr>
          <a:xfrm>
            <a:off x="1115616" y="764704"/>
            <a:ext cx="2952328" cy="646331"/>
          </a:xfrm>
          <a:prstGeom prst="rect">
            <a:avLst/>
          </a:prstGeom>
          <a:noFill/>
        </p:spPr>
        <p:txBody>
          <a:bodyPr wrap="square" rtlCol="0">
            <a:spAutoFit/>
          </a:bodyPr>
          <a:lstStyle/>
          <a:p>
            <a:r>
              <a:rPr lang="zh-CN" altLang="zh-CN" b="1" dirty="0" smtClean="0">
                <a:latin typeface="微软雅黑" pitchFamily="34" charset="-122"/>
                <a:ea typeface="微软雅黑" pitchFamily="34" charset="-122"/>
              </a:rPr>
              <a:t>担保基本条件</a:t>
            </a:r>
            <a:r>
              <a:rPr lang="zh-CN" altLang="en-US" b="1" dirty="0" smtClean="0">
                <a:latin typeface="微软雅黑" pitchFamily="34" charset="-122"/>
                <a:ea typeface="微软雅黑" pitchFamily="34" charset="-122"/>
              </a:rPr>
              <a:t>：</a:t>
            </a:r>
            <a:endParaRPr lang="en-US" altLang="zh-CN" b="1" dirty="0" smtClean="0">
              <a:latin typeface="微软雅黑" pitchFamily="34" charset="-122"/>
              <a:ea typeface="微软雅黑" pitchFamily="34" charset="-122"/>
            </a:endParaRPr>
          </a:p>
          <a:p>
            <a:endParaRPr lang="zh-CN" altLang="en-US" dirty="0"/>
          </a:p>
        </p:txBody>
      </p:sp>
      <p:sp>
        <p:nvSpPr>
          <p:cNvPr id="15" name="TextBox 14"/>
          <p:cNvSpPr txBox="1"/>
          <p:nvPr/>
        </p:nvSpPr>
        <p:spPr>
          <a:xfrm>
            <a:off x="5436096" y="3635732"/>
            <a:ext cx="2448272" cy="369332"/>
          </a:xfrm>
          <a:prstGeom prst="rect">
            <a:avLst/>
          </a:prstGeom>
          <a:noFill/>
        </p:spPr>
        <p:txBody>
          <a:bodyPr wrap="square" rtlCol="0">
            <a:spAutoFit/>
          </a:bodyPr>
          <a:lstStyle/>
          <a:p>
            <a:pPr algn="ctr"/>
            <a:r>
              <a:rPr lang="zh-CN"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不予担保的</a:t>
            </a:r>
            <a:r>
              <a:rPr lang="zh-CN" altLang="en-US"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企业</a:t>
            </a:r>
            <a:r>
              <a:rPr lang="zh-CN" altLang="zh-CN"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范围</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TextBox 15"/>
          <p:cNvSpPr txBox="1"/>
          <p:nvPr/>
        </p:nvSpPr>
        <p:spPr>
          <a:xfrm>
            <a:off x="5220072" y="4163596"/>
            <a:ext cx="2952328" cy="1015663"/>
          </a:xfrm>
          <a:prstGeom prst="rect">
            <a:avLst/>
          </a:prstGeom>
          <a:noFill/>
        </p:spPr>
        <p:txBody>
          <a:bodyPr wrap="square" rtlCol="0">
            <a:spAutoFit/>
          </a:bodyPr>
          <a:lstStyle/>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企业工商注册地不在上海；</a:t>
            </a:r>
          </a:p>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企</a:t>
            </a:r>
            <a:r>
              <a:rPr lang="zh-CN" altLang="zh-CN" sz="1200" dirty="0" smtClean="0">
                <a:solidFill>
                  <a:schemeClr val="bg1"/>
                </a:solidFill>
                <a:latin typeface="微软雅黑" pitchFamily="34" charset="-122"/>
                <a:ea typeface="微软雅黑" pitchFamily="34" charset="-122"/>
              </a:rPr>
              <a:t>业不能做到依法经营，企业或企业法定代表人、实际控制人（或主要股东）近三年曾有不良信用记录等情况</a:t>
            </a:r>
            <a:r>
              <a:rPr lang="zh-CN" altLang="en-US" sz="1200" dirty="0" smtClean="0">
                <a:solidFill>
                  <a:schemeClr val="bg1"/>
                </a:solidFill>
                <a:latin typeface="微软雅黑" pitchFamily="34" charset="-122"/>
                <a:ea typeface="微软雅黑" pitchFamily="34" charset="-122"/>
              </a:rPr>
              <a:t>；</a:t>
            </a:r>
            <a:endParaRPr lang="zh-CN" altLang="zh-CN" sz="1200" dirty="0" smtClean="0">
              <a:solidFill>
                <a:schemeClr val="bg1"/>
              </a:solidFill>
              <a:latin typeface="微软雅黑" pitchFamily="34" charset="-122"/>
              <a:ea typeface="微软雅黑" pitchFamily="34" charset="-122"/>
            </a:endParaRPr>
          </a:p>
          <a:p>
            <a:pPr>
              <a:buFont typeface="Wingdings" pitchFamily="2" charset="2"/>
              <a:buChar char="Ø"/>
            </a:pPr>
            <a:r>
              <a:rPr lang="en-US" altLang="zh-CN" sz="1200" dirty="0" smtClean="0">
                <a:solidFill>
                  <a:schemeClr val="bg1"/>
                </a:solidFill>
                <a:latin typeface="微软雅黑" pitchFamily="34" charset="-122"/>
                <a:ea typeface="微软雅黑" pitchFamily="34" charset="-122"/>
              </a:rPr>
              <a:t> </a:t>
            </a:r>
            <a:r>
              <a:rPr lang="zh-CN" altLang="zh-CN" sz="1200" dirty="0" smtClean="0">
                <a:solidFill>
                  <a:schemeClr val="bg1"/>
                </a:solidFill>
                <a:latin typeface="微软雅黑" pitchFamily="34" charset="-122"/>
                <a:ea typeface="微软雅黑" pitchFamily="34" charset="-122"/>
              </a:rPr>
              <a:t>企业涉及影响债务偿付能力的未决诉讼。</a:t>
            </a:r>
            <a:endParaRPr lang="zh-CN" altLang="en-US" sz="12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gic13875042.jpg"/>
          <p:cNvPicPr>
            <a:picLocks noChangeAspect="1"/>
          </p:cNvPicPr>
          <p:nvPr/>
        </p:nvPicPr>
        <p:blipFill>
          <a:blip r:embed="rId2" cstate="print"/>
          <a:srcRect l="6494" b="2530"/>
          <a:stretch>
            <a:fillRect/>
          </a:stretch>
        </p:blipFill>
        <p:spPr>
          <a:xfrm>
            <a:off x="1763688" y="45384"/>
            <a:ext cx="6220584" cy="6840000"/>
          </a:xfrm>
          <a:prstGeom prst="rect">
            <a:avLst/>
          </a:prstGeom>
          <a:ln>
            <a:noFill/>
          </a:ln>
          <a:effectLst>
            <a:softEdge rad="112500"/>
          </a:effectLst>
        </p:spPr>
      </p:pic>
      <p:sp>
        <p:nvSpPr>
          <p:cNvPr id="9" name="TextBox 8"/>
          <p:cNvSpPr txBox="1"/>
          <p:nvPr/>
        </p:nvSpPr>
        <p:spPr>
          <a:xfrm>
            <a:off x="2771800" y="1268760"/>
            <a:ext cx="3312368" cy="584775"/>
          </a:xfrm>
          <a:prstGeom prst="rect">
            <a:avLst/>
          </a:prstGeom>
          <a:noFill/>
        </p:spPr>
        <p:txBody>
          <a:bodyPr wrap="square" rtlCol="0">
            <a:spAutoFit/>
          </a:bodyPr>
          <a:lstStyle/>
          <a:p>
            <a:r>
              <a:rPr lang="zh-CN" altLang="zh-CN" sz="32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重点支持类企业</a:t>
            </a:r>
            <a:r>
              <a:rPr lang="zh-CN" altLang="en-US" sz="32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3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TextBox 11"/>
          <p:cNvSpPr txBox="1"/>
          <p:nvPr/>
        </p:nvSpPr>
        <p:spPr>
          <a:xfrm>
            <a:off x="2627784" y="1887210"/>
            <a:ext cx="4032448" cy="4278094"/>
          </a:xfrm>
          <a:prstGeom prst="rect">
            <a:avLst/>
          </a:prstGeom>
          <a:noFill/>
        </p:spPr>
        <p:txBody>
          <a:bodyPr wrap="square" rtlCol="0">
            <a:spAutoFit/>
          </a:bodyPr>
          <a:lstStyle/>
          <a:p>
            <a:pPr>
              <a:buFont typeface="Wingdings" pitchFamily="2" charset="2"/>
              <a:buChar char="l"/>
            </a:pPr>
            <a:r>
              <a:rPr lang="en-US" altLang="zh-CN" sz="1600" dirty="0" smtClean="0">
                <a:solidFill>
                  <a:schemeClr val="bg1"/>
                </a:solidFill>
                <a:latin typeface="微软雅黑" pitchFamily="34" charset="-122"/>
                <a:ea typeface="微软雅黑" pitchFamily="34" charset="-122"/>
              </a:rPr>
              <a:t> </a:t>
            </a:r>
            <a:r>
              <a:rPr lang="zh-CN" altLang="zh-CN" sz="1600" dirty="0" smtClean="0">
                <a:solidFill>
                  <a:schemeClr val="bg1"/>
                </a:solidFill>
                <a:latin typeface="微软雅黑" pitchFamily="34" charset="-122"/>
                <a:ea typeface="微软雅黑" pitchFamily="34" charset="-122"/>
              </a:rPr>
              <a:t>获得国家创新基金项目、上海市创新基金项目、上海市科委认定的上海市创新型企业、上海市科技小巨人企业和小巨人培育企业、上海市高新技术企业及上海市高新技术成果转化项目认定企业等称号的企业。</a:t>
            </a:r>
          </a:p>
          <a:p>
            <a:pPr>
              <a:buFont typeface="Wingdings" pitchFamily="2" charset="2"/>
              <a:buChar char="l"/>
            </a:pPr>
            <a:r>
              <a:rPr lang="en-US" altLang="zh-CN" sz="1600" dirty="0" smtClean="0">
                <a:solidFill>
                  <a:schemeClr val="bg1"/>
                </a:solidFill>
                <a:latin typeface="微软雅黑" pitchFamily="34" charset="-122"/>
                <a:ea typeface="微软雅黑" pitchFamily="34" charset="-122"/>
              </a:rPr>
              <a:t> </a:t>
            </a:r>
            <a:r>
              <a:rPr lang="zh-CN" altLang="zh-CN" sz="1600" dirty="0" smtClean="0">
                <a:solidFill>
                  <a:schemeClr val="bg1"/>
                </a:solidFill>
                <a:latin typeface="微软雅黑" pitchFamily="34" charset="-122"/>
                <a:ea typeface="微软雅黑" pitchFamily="34" charset="-122"/>
              </a:rPr>
              <a:t>上海市经济和信息化委员会认定的</a:t>
            </a:r>
            <a:r>
              <a:rPr lang="en-US" altLang="zh-CN" sz="1600" dirty="0" smtClean="0">
                <a:solidFill>
                  <a:schemeClr val="bg1"/>
                </a:solidFill>
                <a:latin typeface="微软雅黑" pitchFamily="34" charset="-122"/>
                <a:ea typeface="微软雅黑" pitchFamily="34" charset="-122"/>
              </a:rPr>
              <a:t>“</a:t>
            </a:r>
            <a:r>
              <a:rPr lang="zh-CN" altLang="zh-CN" sz="1600" dirty="0" smtClean="0">
                <a:solidFill>
                  <a:schemeClr val="bg1"/>
                </a:solidFill>
                <a:latin typeface="微软雅黑" pitchFamily="34" charset="-122"/>
                <a:ea typeface="微软雅黑" pitchFamily="34" charset="-122"/>
              </a:rPr>
              <a:t>专精特新</a:t>
            </a:r>
            <a:r>
              <a:rPr lang="en-US" altLang="zh-CN" sz="1600" dirty="0" smtClean="0">
                <a:solidFill>
                  <a:schemeClr val="bg1"/>
                </a:solidFill>
                <a:latin typeface="微软雅黑" pitchFamily="34" charset="-122"/>
                <a:ea typeface="微软雅黑" pitchFamily="34" charset="-122"/>
              </a:rPr>
              <a:t>”</a:t>
            </a:r>
            <a:r>
              <a:rPr lang="zh-CN" altLang="zh-CN" sz="1600" dirty="0" smtClean="0">
                <a:solidFill>
                  <a:schemeClr val="bg1"/>
                </a:solidFill>
                <a:latin typeface="微软雅黑" pitchFamily="34" charset="-122"/>
                <a:ea typeface="微软雅黑" pitchFamily="34" charset="-122"/>
              </a:rPr>
              <a:t>中小企业。</a:t>
            </a:r>
          </a:p>
          <a:p>
            <a:pPr>
              <a:buFont typeface="Wingdings" pitchFamily="2" charset="2"/>
              <a:buChar char="l"/>
            </a:pPr>
            <a:r>
              <a:rPr lang="en-US" altLang="zh-CN" sz="1600" dirty="0" smtClean="0">
                <a:solidFill>
                  <a:schemeClr val="bg1"/>
                </a:solidFill>
                <a:latin typeface="微软雅黑" pitchFamily="34" charset="-122"/>
                <a:ea typeface="微软雅黑" pitchFamily="34" charset="-122"/>
              </a:rPr>
              <a:t> </a:t>
            </a:r>
            <a:r>
              <a:rPr lang="zh-CN" altLang="zh-CN" sz="1600" dirty="0" smtClean="0">
                <a:solidFill>
                  <a:schemeClr val="bg1"/>
                </a:solidFill>
                <a:latin typeface="微软雅黑" pitchFamily="34" charset="-122"/>
                <a:ea typeface="微软雅黑" pitchFamily="34" charset="-122"/>
              </a:rPr>
              <a:t>全国中小企业股份转让系统（</a:t>
            </a:r>
            <a:r>
              <a:rPr lang="en-US" altLang="zh-CN" sz="1600" dirty="0" smtClean="0">
                <a:solidFill>
                  <a:schemeClr val="bg1"/>
                </a:solidFill>
                <a:latin typeface="微软雅黑" pitchFamily="34" charset="-122"/>
                <a:ea typeface="微软雅黑" pitchFamily="34" charset="-122"/>
              </a:rPr>
              <a:t>“</a:t>
            </a:r>
            <a:r>
              <a:rPr lang="zh-CN" altLang="zh-CN" sz="1600" dirty="0" smtClean="0">
                <a:solidFill>
                  <a:schemeClr val="bg1"/>
                </a:solidFill>
                <a:latin typeface="微软雅黑" pitchFamily="34" charset="-122"/>
                <a:ea typeface="微软雅黑" pitchFamily="34" charset="-122"/>
              </a:rPr>
              <a:t>新三板</a:t>
            </a:r>
            <a:r>
              <a:rPr lang="en-US" altLang="zh-CN" sz="1600" dirty="0" smtClean="0">
                <a:solidFill>
                  <a:schemeClr val="bg1"/>
                </a:solidFill>
                <a:latin typeface="微软雅黑" pitchFamily="34" charset="-122"/>
                <a:ea typeface="微软雅黑" pitchFamily="34" charset="-122"/>
              </a:rPr>
              <a:t>”</a:t>
            </a:r>
            <a:r>
              <a:rPr lang="zh-CN" altLang="zh-CN" sz="1600" dirty="0" smtClean="0">
                <a:solidFill>
                  <a:schemeClr val="bg1"/>
                </a:solidFill>
                <a:latin typeface="微软雅黑" pitchFamily="34" charset="-122"/>
                <a:ea typeface="微软雅黑" pitchFamily="34" charset="-122"/>
              </a:rPr>
              <a:t>）挂牌和拟挂牌企业；上海股权托管交易中心科技创新板挂牌和</a:t>
            </a:r>
            <a:r>
              <a:rPr lang="en-US" altLang="zh-CN" sz="1600" dirty="0" smtClean="0">
                <a:solidFill>
                  <a:schemeClr val="bg1"/>
                </a:solidFill>
                <a:latin typeface="微软雅黑" pitchFamily="34" charset="-122"/>
                <a:ea typeface="微软雅黑" pitchFamily="34" charset="-122"/>
              </a:rPr>
              <a:t>E</a:t>
            </a:r>
            <a:r>
              <a:rPr lang="zh-CN" altLang="zh-CN" sz="1600" dirty="0" smtClean="0">
                <a:solidFill>
                  <a:schemeClr val="bg1"/>
                </a:solidFill>
                <a:latin typeface="微软雅黑" pitchFamily="34" charset="-122"/>
                <a:ea typeface="微软雅黑" pitchFamily="34" charset="-122"/>
              </a:rPr>
              <a:t>板挂牌企业等。</a:t>
            </a:r>
          </a:p>
          <a:p>
            <a:pPr>
              <a:buFont typeface="Wingdings" pitchFamily="2" charset="2"/>
              <a:buChar char="l"/>
            </a:pPr>
            <a:r>
              <a:rPr lang="en-US" altLang="zh-CN" sz="1600" dirty="0" smtClean="0">
                <a:solidFill>
                  <a:schemeClr val="bg1"/>
                </a:solidFill>
                <a:latin typeface="微软雅黑" pitchFamily="34" charset="-122"/>
                <a:ea typeface="微软雅黑" pitchFamily="34" charset="-122"/>
              </a:rPr>
              <a:t> </a:t>
            </a:r>
            <a:r>
              <a:rPr lang="zh-CN" altLang="zh-CN" sz="1600" dirty="0" smtClean="0">
                <a:solidFill>
                  <a:schemeClr val="bg1"/>
                </a:solidFill>
                <a:latin typeface="微软雅黑" pitchFamily="34" charset="-122"/>
                <a:ea typeface="微软雅黑" pitchFamily="34" charset="-122"/>
              </a:rPr>
              <a:t>国家重点支持的节能环保、新兴信息产业、生物产业、新能源、新能源汽车、高端装备制造业、新材料等七大战略新兴行业及关系国计民生的教育、医疗健康等行业的企业。</a:t>
            </a:r>
            <a:endParaRPr lang="zh-CN" altLang="en-US" sz="1600" dirty="0">
              <a:solidFill>
                <a:schemeClr val="bg1"/>
              </a:solidFill>
              <a:latin typeface="微软雅黑" pitchFamily="34" charset="-122"/>
              <a:ea typeface="微软雅黑" pitchFamily="34" charset="-122"/>
            </a:endParaRPr>
          </a:p>
        </p:txBody>
      </p:sp>
      <p:sp>
        <p:nvSpPr>
          <p:cNvPr id="13" name="五边形 12"/>
          <p:cNvSpPr/>
          <p:nvPr/>
        </p:nvSpPr>
        <p:spPr>
          <a:xfrm rot="10800000">
            <a:off x="5291525" y="44620"/>
            <a:ext cx="3780467" cy="720083"/>
          </a:xfrm>
          <a:prstGeom prst="homePlate">
            <a:avLst>
              <a:gd name="adj" fmla="val 73938"/>
            </a:avLst>
          </a:prstGeom>
          <a:solidFill>
            <a:schemeClr val="bg1">
              <a:lumMod val="85000"/>
            </a:schemeClr>
          </a:solidFill>
          <a:ln w="28575">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l"/>
            <a:r>
              <a:rPr lang="zh-CN" altLang="en-US" sz="2800" b="1" cap="none" spc="100" dirty="0" smtClean="0">
                <a:ln w="18000">
                  <a:noFill/>
                  <a:prstDash val="solid"/>
                </a:ln>
                <a:solidFill>
                  <a:schemeClr val="tx1">
                    <a:lumMod val="75000"/>
                    <a:lumOff val="25000"/>
                  </a:schemeClr>
                </a:solidFill>
                <a:effectLst/>
                <a:latin typeface="微软雅黑" pitchFamily="34" charset="-122"/>
                <a:ea typeface="微软雅黑" pitchFamily="34" charset="-122"/>
              </a:rPr>
              <a:t>     </a:t>
            </a:r>
            <a:endParaRPr lang="zh-CN" altLang="en-US" sz="2800" b="1" cap="none" spc="100" dirty="0">
              <a:ln w="18000">
                <a:noFill/>
                <a:prstDash val="solid"/>
              </a:ln>
              <a:solidFill>
                <a:schemeClr val="tx1">
                  <a:lumMod val="75000"/>
                  <a:lumOff val="25000"/>
                </a:schemeClr>
              </a:solidFill>
              <a:effectLst/>
              <a:latin typeface="微软雅黑" pitchFamily="34" charset="-122"/>
              <a:ea typeface="微软雅黑" pitchFamily="34" charset="-122"/>
            </a:endParaRPr>
          </a:p>
        </p:txBody>
      </p:sp>
      <p:sp>
        <p:nvSpPr>
          <p:cNvPr id="14" name="TextBox 13"/>
          <p:cNvSpPr txBox="1"/>
          <p:nvPr/>
        </p:nvSpPr>
        <p:spPr>
          <a:xfrm>
            <a:off x="5004048" y="105119"/>
            <a:ext cx="4034363" cy="587577"/>
          </a:xfrm>
          <a:prstGeom prst="rect">
            <a:avLst/>
          </a:prstGeom>
          <a:noFill/>
        </p:spPr>
        <p:txBody>
          <a:bodyPr wrap="square" rtlCol="0">
            <a:spAutoFit/>
          </a:bodyPr>
          <a:lstStyle/>
          <a:p>
            <a:pPr algn="r"/>
            <a:r>
              <a:rPr lang="zh-CN" altLang="en-US" sz="3200" b="1" dirty="0" smtClean="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rPr>
              <a:t>担保条件及范围</a:t>
            </a:r>
            <a:endParaRPr lang="zh-CN" altLang="en-US" sz="3200" b="1" dirty="0">
              <a:solidFill>
                <a:schemeClr val="tx1">
                  <a:lumMod val="65000"/>
                  <a:lumOff val="3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3000"/>
            <a:lum/>
          </a:blip>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755576" y="1556792"/>
            <a:ext cx="8496944" cy="2304256"/>
          </a:xfrm>
          <a:prstGeom prst="roundRect">
            <a:avLst/>
          </a:prstGeom>
          <a:solidFill>
            <a:schemeClr val="bg1">
              <a:lumMod val="95000"/>
              <a:alpha val="61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979712" y="1993483"/>
            <a:ext cx="5112568" cy="1723549"/>
          </a:xfrm>
          <a:prstGeom prst="rect">
            <a:avLst/>
          </a:prstGeom>
          <a:noFill/>
        </p:spPr>
        <p:txBody>
          <a:bodyPr wrap="square" rtlCol="0">
            <a:spAutoFit/>
          </a:bodyPr>
          <a:lstStyle/>
          <a:p>
            <a:pPr algn="ctr"/>
            <a:r>
              <a:rPr lang="zh-CN" altLang="en-US" sz="8800" b="1" dirty="0" smtClean="0">
                <a:ln>
                  <a:solidFill>
                    <a:schemeClr val="bg1"/>
                  </a:solidFill>
                </a:ln>
                <a:solidFill>
                  <a:schemeClr val="tx1">
                    <a:lumMod val="65000"/>
                    <a:lumOff val="35000"/>
                  </a:schemeClr>
                </a:solidFill>
                <a:effectLst>
                  <a:outerShdw blurRad="38100" dist="38100" dir="2700000" algn="tl">
                    <a:srgbClr val="000000">
                      <a:alpha val="43137"/>
                    </a:srgbClr>
                  </a:outerShdw>
                </a:effectLst>
                <a:latin typeface="华文行楷" pitchFamily="2" charset="-122"/>
                <a:ea typeface="华文行楷" pitchFamily="2" charset="-122"/>
              </a:rPr>
              <a:t>业务要素</a:t>
            </a:r>
          </a:p>
          <a:p>
            <a:pPr algn="ct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4134</TotalTime>
  <Words>4431</Words>
  <Application>Microsoft Office PowerPoint</Application>
  <PresentationFormat>全屏显示(4:3)</PresentationFormat>
  <Paragraphs>185</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Administrator</cp:lastModifiedBy>
  <cp:revision>495</cp:revision>
  <dcterms:created xsi:type="dcterms:W3CDTF">2010-08-09T02:44:08Z</dcterms:created>
  <dcterms:modified xsi:type="dcterms:W3CDTF">2019-01-04T08:26:03Z</dcterms:modified>
</cp:coreProperties>
</file>